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2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3"/>
  </p:sldMasterIdLst>
  <p:notesMasterIdLst>
    <p:notesMasterId r:id="rId5"/>
  </p:notesMasterIdLst>
  <p:sldIdLst>
    <p:sldId id="256" r:id="rId4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0" r:id="rId23"/>
    <p:sldId id="275" r:id="rId24"/>
    <p:sldId id="276" r:id="rId25"/>
    <p:sldId id="277" r:id="rId26"/>
    <p:sldId id="280" r:id="rId27"/>
    <p:sldId id="289" r:id="rId28"/>
    <p:sldId id="279" r:id="rId29"/>
    <p:sldId id="282" r:id="rId30"/>
    <p:sldId id="281" r:id="rId31"/>
    <p:sldId id="278" r:id="rId32"/>
    <p:sldId id="285" r:id="rId33"/>
    <p:sldId id="286" r:id="rId34"/>
    <p:sldId id="287" r:id="rId35"/>
  </p:sldIdLst>
  <p:sldSz cx="12192000" cy="6858000"/>
  <p:notesSz cx="6858000" cy="12192000"/>
  <p:embeddedFontLst>
    <p:embeddedFont>
      <p:font typeface="MiSans" pitchFamily="34" charset="-122"/>
      <p:regular r:id="rId39"/>
    </p:embeddedFont>
    <p:embeddedFont>
      <p:font typeface="MiSans" pitchFamily="34" charset="-120"/>
      <p:regular r:id="rId40"/>
    </p:embeddedFont>
    <p:embeddedFont>
      <p:font typeface="微软雅黑" panose="020B0503020204020204" pitchFamily="34" charset="-122"/>
      <p:regular r:id="rId41"/>
    </p:embeddedFont>
    <p:embeddedFont>
      <p:font typeface="微软雅黑" panose="020B0503020204020204" pitchFamily="34" charset="-120"/>
      <p:regular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28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7" Type="http://schemas.openxmlformats.org/officeDocument/2006/relationships/tags" Target="tags/tag167.xml"/><Relationship Id="rId46" Type="http://schemas.openxmlformats.org/officeDocument/2006/relationships/font" Target="fonts/font8.fntdata"/><Relationship Id="rId45" Type="http://schemas.openxmlformats.org/officeDocument/2006/relationships/font" Target="fonts/font7.fntdata"/><Relationship Id="rId44" Type="http://schemas.openxmlformats.org/officeDocument/2006/relationships/font" Target="fonts/font6.fntdata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slide" Target="slides/slide1.xml"/><Relationship Id="rId39" Type="http://schemas.openxmlformats.org/officeDocument/2006/relationships/font" Target="fonts/font1.fntdata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image" Target="../media/image14.png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6" Type="http://schemas.openxmlformats.org/officeDocument/2006/relationships/notesSlide" Target="../notesSlides/notesSlide13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9" Type="http://schemas.openxmlformats.org/officeDocument/2006/relationships/notesSlide" Target="../notesSlides/notesSlide16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8" Type="http://schemas.openxmlformats.org/officeDocument/2006/relationships/notesSlide" Target="../notesSlides/notesSlide18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3" Type="http://schemas.openxmlformats.org/officeDocument/2006/relationships/notesSlide" Target="../notesSlides/notesSlide19.x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15.png"/><Relationship Id="rId10" Type="http://schemas.openxmlformats.org/officeDocument/2006/relationships/tags" Target="../tags/tag118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9.png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image" Target="../media/image14.png"/><Relationship Id="rId14" Type="http://schemas.openxmlformats.org/officeDocument/2006/relationships/notesSlide" Target="../notesSlides/notesSlide2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1" Type="http://schemas.openxmlformats.org/officeDocument/2006/relationships/notesSlide" Target="../notesSlides/notesSlide24.xml"/><Relationship Id="rId20" Type="http://schemas.openxmlformats.org/officeDocument/2006/relationships/slideLayout" Target="../slideLayouts/slideLayout3.xml"/><Relationship Id="rId2" Type="http://schemas.openxmlformats.org/officeDocument/2006/relationships/tags" Target="../tags/tag129.xml"/><Relationship Id="rId19" Type="http://schemas.openxmlformats.org/officeDocument/2006/relationships/image" Target="../media/image18.jpeg"/><Relationship Id="rId18" Type="http://schemas.openxmlformats.org/officeDocument/2006/relationships/tags" Target="../tags/tag143.xml"/><Relationship Id="rId17" Type="http://schemas.openxmlformats.org/officeDocument/2006/relationships/image" Target="../media/image17.jpeg"/><Relationship Id="rId16" Type="http://schemas.openxmlformats.org/officeDocument/2006/relationships/tags" Target="../tags/tag142.xml"/><Relationship Id="rId15" Type="http://schemas.openxmlformats.org/officeDocument/2006/relationships/image" Target="../media/image16.jpeg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8" Type="http://schemas.openxmlformats.org/officeDocument/2006/relationships/notesSlide" Target="../notesSlides/notesSlide26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58.xml"/><Relationship Id="rId15" Type="http://schemas.openxmlformats.org/officeDocument/2006/relationships/tags" Target="../tags/tag157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3" Type="http://schemas.openxmlformats.org/officeDocument/2006/relationships/notesSlide" Target="../notesSlides/notesSlide28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0.svg"/><Relationship Id="rId10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38.xml"/><Relationship Id="rId20" Type="http://schemas.openxmlformats.org/officeDocument/2006/relationships/tags" Target="../tags/tag37.xml"/><Relationship Id="rId2" Type="http://schemas.openxmlformats.org/officeDocument/2006/relationships/tags" Target="../tags/tag19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6:51-d0shsss75iks832je9rg.png"/>
          <p:cNvPicPr>
            <a:picLocks noChangeAspect="1"/>
          </p:cNvPicPr>
          <p:nvPr/>
        </p:nvPicPr>
        <p:blipFill>
          <a:blip r:embed="rId1"/>
          <a:srcRect l="26973" t="18251" r="15191" b="19034"/>
          <a:stretch>
            <a:fillRect/>
          </a:stretch>
        </p:blipFill>
        <p:spPr>
          <a:xfrm>
            <a:off x="-22860" y="0"/>
            <a:ext cx="12272010" cy="68668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53160" y="2435225"/>
            <a:ext cx="10321290" cy="16516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面向因材施教的AI学习状态实时监测系统：多模态数据驱动的教学反馈机制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1356995" y="4495165"/>
            <a:ext cx="3206115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团队成员</a:t>
            </a: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:</a:t>
            </a:r>
            <a:r>
              <a:rPr lang="zh-CN" alt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朱红娟</a:t>
            </a:r>
            <a:r>
              <a:rPr lang="en-US" altLang="zh-CN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陈祥龙</a:t>
            </a:r>
            <a:endParaRPr lang="zh-CN" altLang="en-US" sz="2000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52880" y="4610735"/>
            <a:ext cx="2057400" cy="51816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376045" y="5330825"/>
            <a:ext cx="3825240" cy="410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研究方向</a:t>
            </a: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:</a:t>
            </a:r>
            <a:r>
              <a:rPr lang="zh-CN" alt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人工智能＋</a:t>
            </a:r>
            <a:r>
              <a:rPr lang="zh-CN" alt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教育教学</a:t>
            </a:r>
            <a:endParaRPr lang="zh-CN" altLang="en-US" sz="2000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94485" y="5353685"/>
            <a:ext cx="1915795" cy="51816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788795" y="5076825"/>
            <a:ext cx="153670" cy="153670"/>
          </a:xfrm>
          <a:prstGeom prst="star4">
            <a:avLst>
              <a:gd name="adj" fmla="val 10416"/>
            </a:avLst>
          </a:prstGeom>
          <a:solidFill>
            <a:srgbClr val="FFBB59"/>
          </a:solidFill>
        </p:spPr>
      </p:sp>
      <p:sp>
        <p:nvSpPr>
          <p:cNvPr id="11" name="Text 8"/>
          <p:cNvSpPr/>
          <p:nvPr/>
        </p:nvSpPr>
        <p:spPr>
          <a:xfrm>
            <a:off x="1788795" y="5076825"/>
            <a:ext cx="153670" cy="153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261745" y="4424680"/>
            <a:ext cx="153670" cy="153670"/>
          </a:xfrm>
          <a:prstGeom prst="star4">
            <a:avLst>
              <a:gd name="adj" fmla="val 10416"/>
            </a:avLst>
          </a:prstGeom>
          <a:solidFill>
            <a:srgbClr val="FFBB59"/>
          </a:solidFill>
        </p:spPr>
      </p:sp>
      <p:sp>
        <p:nvSpPr>
          <p:cNvPr id="13" name="Text 10"/>
          <p:cNvSpPr/>
          <p:nvPr/>
        </p:nvSpPr>
        <p:spPr>
          <a:xfrm>
            <a:off x="1261745" y="4424680"/>
            <a:ext cx="153670" cy="153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pic>
        <p:nvPicPr>
          <p:cNvPr id="15" name="Image 1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6" name="Image 2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8" name="Image 3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9" name="Image 4" descr="https://test-kimi-img.moonshot.cn/pub/slides/slides_tmpl/image/25-05-30-10:56:46-d0shsrk75iks832je9p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510" y="4267835"/>
            <a:ext cx="1456690" cy="184086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pic>
        <p:nvPicPr>
          <p:cNvPr id="21" name="Image 5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22" name="Image 6" descr="https://test-kimi-img.moonshot.cn/pub/slides/slides_tmpl/image/25-05-30-10:56:51-d0shsss75iks832je9q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885" y="2215515"/>
            <a:ext cx="3242945" cy="1664335"/>
          </a:xfrm>
          <a:prstGeom prst="rect">
            <a:avLst/>
          </a:prstGeom>
        </p:spPr>
      </p:pic>
      <p:sp>
        <p:nvSpPr>
          <p:cNvPr id="23" name="Shape 1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24" name="Image 7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25" name="Image 8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sp>
        <p:nvSpPr>
          <p:cNvPr id="27" name="Text 16"/>
          <p:cNvSpPr/>
          <p:nvPr/>
        </p:nvSpPr>
        <p:spPr>
          <a:xfrm>
            <a:off x="771525" y="1657350"/>
            <a:ext cx="10777855" cy="558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第十九届“挑战杯”全国大学生课外学术科技作品竞赛“人工智能＋”专项赛</a:t>
            </a:r>
            <a:endParaRPr lang="en-US" sz="2400" dirty="0"/>
          </a:p>
        </p:txBody>
      </p:sp>
      <p:sp>
        <p:nvSpPr>
          <p:cNvPr id="28" name="Text 1"/>
          <p:cNvSpPr/>
          <p:nvPr/>
        </p:nvSpPr>
        <p:spPr>
          <a:xfrm>
            <a:off x="1499235" y="4921885"/>
            <a:ext cx="2927350" cy="404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指导教师</a:t>
            </a: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:</a:t>
            </a:r>
            <a:r>
              <a:rPr lang="zh-CN" alt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安</a:t>
            </a:r>
            <a:r>
              <a:rPr lang="en-US" altLang="zh-CN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   </a:t>
            </a:r>
            <a:r>
              <a:rPr lang="zh-CN" alt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然</a:t>
            </a:r>
            <a:r>
              <a:rPr lang="en-US" altLang="zh-CN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郭大波</a:t>
            </a:r>
            <a:endParaRPr lang="zh-CN" altLang="en-US" sz="2000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0" y="12788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745105" y="2883535"/>
            <a:ext cx="6702425" cy="920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技术核心</a:t>
            </a:r>
            <a:endParaRPr lang="en-US" sz="1600" dirty="0"/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5-30-10:57:06-d0sht0k75iks832je9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7130" y="380365"/>
            <a:ext cx="979995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YOLOv8-Vosk-Deepseek技术栈</a:t>
            </a:r>
            <a:endParaRPr lang="en-US" altLang="zh-CN" sz="24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 rot="21360000">
            <a:off x="860425" y="1380490"/>
            <a:ext cx="4177665" cy="1917065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9" name="Text 6"/>
          <p:cNvSpPr/>
          <p:nvPr/>
        </p:nvSpPr>
        <p:spPr>
          <a:xfrm rot="21360000">
            <a:off x="860425" y="1380490"/>
            <a:ext cx="4177665" cy="19170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>
            <p:custDataLst>
              <p:tags r:id="rId3"/>
            </p:custDataLst>
          </p:nvPr>
        </p:nvSpPr>
        <p:spPr>
          <a:xfrm>
            <a:off x="958850" y="1407160"/>
            <a:ext cx="4714240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58850" y="1407160"/>
            <a:ext cx="4714240" cy="216344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9"/>
          <p:cNvSpPr/>
          <p:nvPr>
            <p:custDataLst>
              <p:tags r:id="rId4"/>
            </p:custDataLst>
          </p:nvPr>
        </p:nvSpPr>
        <p:spPr>
          <a:xfrm>
            <a:off x="1217930" y="1621155"/>
            <a:ext cx="431800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F3D9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视觉层</a:t>
            </a:r>
            <a:endParaRPr lang="en-US" sz="1600" dirty="0"/>
          </a:p>
        </p:txBody>
      </p:sp>
      <p:sp>
        <p:nvSpPr>
          <p:cNvPr id="13" name="Text 10"/>
          <p:cNvSpPr/>
          <p:nvPr>
            <p:custDataLst>
              <p:tags r:id="rId5"/>
            </p:custDataLst>
          </p:nvPr>
        </p:nvSpPr>
        <p:spPr>
          <a:xfrm>
            <a:off x="1198880" y="2018665"/>
            <a:ext cx="4394200" cy="552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YOLOv8实时捕捉17类面部动作单元，精度高达91.2%，精准识别学生表情变化。</a:t>
            </a:r>
            <a:endParaRPr lang="en-US" sz="1600" dirty="0"/>
          </a:p>
        </p:txBody>
      </p:sp>
      <p:sp>
        <p:nvSpPr>
          <p:cNvPr id="14" name="Shape 11"/>
          <p:cNvSpPr/>
          <p:nvPr>
            <p:custDataLst>
              <p:tags r:id="rId6"/>
            </p:custDataLst>
          </p:nvPr>
        </p:nvSpPr>
        <p:spPr>
          <a:xfrm rot="21360000">
            <a:off x="6443345" y="1380490"/>
            <a:ext cx="4177665" cy="1917065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15" name="Text 12"/>
          <p:cNvSpPr/>
          <p:nvPr/>
        </p:nvSpPr>
        <p:spPr>
          <a:xfrm rot="21360000">
            <a:off x="6443345" y="1380490"/>
            <a:ext cx="4177665" cy="19170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>
            <p:custDataLst>
              <p:tags r:id="rId7"/>
            </p:custDataLst>
          </p:nvPr>
        </p:nvSpPr>
        <p:spPr>
          <a:xfrm>
            <a:off x="6541770" y="1407160"/>
            <a:ext cx="4714240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41770" y="1407160"/>
            <a:ext cx="4714240" cy="216344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5"/>
          <p:cNvSpPr/>
          <p:nvPr>
            <p:custDataLst>
              <p:tags r:id="rId8"/>
            </p:custDataLst>
          </p:nvPr>
        </p:nvSpPr>
        <p:spPr>
          <a:xfrm>
            <a:off x="6800850" y="1621155"/>
            <a:ext cx="431800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F3D9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融合层</a:t>
            </a:r>
            <a:endParaRPr lang="en-US" sz="1600" dirty="0"/>
          </a:p>
        </p:txBody>
      </p:sp>
      <p:sp>
        <p:nvSpPr>
          <p:cNvPr id="19" name="Text 16"/>
          <p:cNvSpPr/>
          <p:nvPr>
            <p:custDataLst>
              <p:tags r:id="rId9"/>
            </p:custDataLst>
          </p:nvPr>
        </p:nvSpPr>
        <p:spPr>
          <a:xfrm>
            <a:off x="6781800" y="2018665"/>
            <a:ext cx="4394200" cy="552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Deepseek大模型实现多模态数据对齐，延迟小于1.2秒，确保各模态数据协同工作。</a:t>
            </a:r>
            <a:endParaRPr lang="en-US" sz="1600" dirty="0"/>
          </a:p>
        </p:txBody>
      </p:sp>
      <p:sp>
        <p:nvSpPr>
          <p:cNvPr id="20" name="Shape 17"/>
          <p:cNvSpPr/>
          <p:nvPr>
            <p:custDataLst>
              <p:tags r:id="rId10"/>
            </p:custDataLst>
          </p:nvPr>
        </p:nvSpPr>
        <p:spPr>
          <a:xfrm rot="21360000">
            <a:off x="860425" y="3900170"/>
            <a:ext cx="4177665" cy="1917065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21" name="Text 18"/>
          <p:cNvSpPr/>
          <p:nvPr/>
        </p:nvSpPr>
        <p:spPr>
          <a:xfrm rot="21360000">
            <a:off x="860425" y="3900170"/>
            <a:ext cx="4177665" cy="19170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9"/>
          <p:cNvSpPr/>
          <p:nvPr>
            <p:custDataLst>
              <p:tags r:id="rId11"/>
            </p:custDataLst>
          </p:nvPr>
        </p:nvSpPr>
        <p:spPr>
          <a:xfrm>
            <a:off x="958850" y="3926840"/>
            <a:ext cx="4714240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958850" y="3926840"/>
            <a:ext cx="4714240" cy="216344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Text 21"/>
          <p:cNvSpPr/>
          <p:nvPr>
            <p:custDataLst>
              <p:tags r:id="rId12"/>
            </p:custDataLst>
          </p:nvPr>
        </p:nvSpPr>
        <p:spPr>
          <a:xfrm>
            <a:off x="1217930" y="4140835"/>
            <a:ext cx="431800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F3D9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语音层</a:t>
            </a:r>
            <a:endParaRPr lang="en-US" sz="1600" dirty="0"/>
          </a:p>
        </p:txBody>
      </p:sp>
      <p:sp>
        <p:nvSpPr>
          <p:cNvPr id="25" name="Text 22"/>
          <p:cNvSpPr/>
          <p:nvPr>
            <p:custDataLst>
              <p:tags r:id="rId13"/>
            </p:custDataLst>
          </p:nvPr>
        </p:nvSpPr>
        <p:spPr>
          <a:xfrm>
            <a:off x="1198880" y="4538345"/>
            <a:ext cx="4394200" cy="552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Vosk离线转文本并进行情感分析，支持中英双语，准确捕捉学生语音中的情绪波动。</a:t>
            </a:r>
            <a:endParaRPr lang="en-US" sz="1600" dirty="0"/>
          </a:p>
        </p:txBody>
      </p:sp>
      <p:sp>
        <p:nvSpPr>
          <p:cNvPr id="26" name="Shape 23"/>
          <p:cNvSpPr/>
          <p:nvPr>
            <p:custDataLst>
              <p:tags r:id="rId14"/>
            </p:custDataLst>
          </p:nvPr>
        </p:nvSpPr>
        <p:spPr>
          <a:xfrm rot="21360000">
            <a:off x="6443345" y="3900170"/>
            <a:ext cx="4177665" cy="1917065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27" name="Text 24"/>
          <p:cNvSpPr/>
          <p:nvPr/>
        </p:nvSpPr>
        <p:spPr>
          <a:xfrm rot="21360000">
            <a:off x="6443345" y="3900170"/>
            <a:ext cx="4177665" cy="19170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8" name="Shape 25"/>
          <p:cNvSpPr/>
          <p:nvPr>
            <p:custDataLst>
              <p:tags r:id="rId15"/>
            </p:custDataLst>
          </p:nvPr>
        </p:nvSpPr>
        <p:spPr>
          <a:xfrm>
            <a:off x="6541770" y="3926840"/>
            <a:ext cx="4714240" cy="2163445"/>
          </a:xfrm>
          <a:prstGeom prst="roundRect">
            <a:avLst>
              <a:gd name="adj" fmla="val 10334"/>
            </a:avLst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6541770" y="3926840"/>
            <a:ext cx="4714240" cy="216344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0" name="Text 27"/>
          <p:cNvSpPr/>
          <p:nvPr>
            <p:custDataLst>
              <p:tags r:id="rId16"/>
            </p:custDataLst>
          </p:nvPr>
        </p:nvSpPr>
        <p:spPr>
          <a:xfrm>
            <a:off x="6800850" y="4140835"/>
            <a:ext cx="431800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F3D9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边缘部署</a:t>
            </a:r>
            <a:endParaRPr lang="en-US" sz="1600" dirty="0"/>
          </a:p>
        </p:txBody>
      </p:sp>
      <p:sp>
        <p:nvSpPr>
          <p:cNvPr id="31" name="Text 28"/>
          <p:cNvSpPr/>
          <p:nvPr>
            <p:custDataLst>
              <p:tags r:id="rId17"/>
            </p:custDataLst>
          </p:nvPr>
        </p:nvSpPr>
        <p:spPr>
          <a:xfrm>
            <a:off x="6781800" y="4538345"/>
            <a:ext cx="4394200" cy="552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采用Jetson Xavier本地处理数据，保障数据不出教室，兼顾实时性和隐私性。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0" y="12788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745105" y="2883535"/>
            <a:ext cx="6702425" cy="920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创新突破</a:t>
            </a:r>
            <a:endParaRPr lang="en-US" sz="1600" dirty="0"/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5-30-10:57:06-d0sht0k75iks832je9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4"/>
          <p:cNvSpPr/>
          <p:nvPr>
            <p:custDataLst>
              <p:tags r:id="rId2"/>
            </p:custDataLst>
          </p:nvPr>
        </p:nvSpPr>
        <p:spPr>
          <a:xfrm rot="21000000">
            <a:off x="1001395" y="1683385"/>
            <a:ext cx="2458085" cy="3895725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8" name="Text 5"/>
          <p:cNvSpPr/>
          <p:nvPr/>
        </p:nvSpPr>
        <p:spPr>
          <a:xfrm rot="21000000">
            <a:off x="1001395" y="1683385"/>
            <a:ext cx="2458085" cy="389572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6"/>
          <p:cNvSpPr/>
          <p:nvPr>
            <p:custDataLst>
              <p:tags r:id="rId3"/>
            </p:custDataLst>
          </p:nvPr>
        </p:nvSpPr>
        <p:spPr>
          <a:xfrm rot="21000000">
            <a:off x="4618355" y="1683385"/>
            <a:ext cx="2458085" cy="3895725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10" name="Text 7"/>
          <p:cNvSpPr/>
          <p:nvPr/>
        </p:nvSpPr>
        <p:spPr>
          <a:xfrm rot="21000000">
            <a:off x="4618355" y="1683385"/>
            <a:ext cx="2458085" cy="389572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>
            <p:custDataLst>
              <p:tags r:id="rId4"/>
            </p:custDataLst>
          </p:nvPr>
        </p:nvSpPr>
        <p:spPr>
          <a:xfrm rot="21000000">
            <a:off x="8235315" y="1683385"/>
            <a:ext cx="2458085" cy="3895725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12" name="Text 9"/>
          <p:cNvSpPr/>
          <p:nvPr/>
        </p:nvSpPr>
        <p:spPr>
          <a:xfrm rot="21000000">
            <a:off x="8235315" y="1683385"/>
            <a:ext cx="2458085" cy="389572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3" name="Image 1" descr="https://test-kimi-img.moonshot.cn/pub/slides/slides_tmpl/image/25-05-30-10:57:52-d0shtc475iks832jea90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3950" y="1897380"/>
            <a:ext cx="2682240" cy="3907790"/>
          </a:xfrm>
          <a:prstGeom prst="rect">
            <a:avLst/>
          </a:prstGeom>
        </p:spPr>
      </p:pic>
      <p:pic>
        <p:nvPicPr>
          <p:cNvPr id="14" name="Image 2" descr="https://test-kimi-img.moonshot.cn/pub/slides/slides_tmpl/image/25-05-30-10:57:52-d0shtc475iks832jea90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40910" y="1897380"/>
            <a:ext cx="2682240" cy="3907790"/>
          </a:xfrm>
          <a:prstGeom prst="rect">
            <a:avLst/>
          </a:prstGeom>
        </p:spPr>
      </p:pic>
      <p:pic>
        <p:nvPicPr>
          <p:cNvPr id="15" name="Image 3" descr="https://test-kimi-img.moonshot.cn/pub/slides/slides_tmpl/image/25-05-30-10:57:52-d0shtc475iks832jea90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57870" y="1897380"/>
            <a:ext cx="2682240" cy="390779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167130" y="380365"/>
            <a:ext cx="9799955" cy="43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五大核心创新点</a:t>
            </a:r>
            <a:endParaRPr lang="en-US" sz="1600" dirty="0"/>
          </a:p>
        </p:txBody>
      </p:sp>
      <p:sp>
        <p:nvSpPr>
          <p:cNvPr id="17" name="Text 11"/>
          <p:cNvSpPr/>
          <p:nvPr>
            <p:custDataLst>
              <p:tags r:id="rId9"/>
            </p:custDataLst>
          </p:nvPr>
        </p:nvSpPr>
        <p:spPr>
          <a:xfrm>
            <a:off x="1381125" y="2271395"/>
            <a:ext cx="213868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1.轻量化框架</a:t>
            </a:r>
            <a:endParaRPr lang="en-US" sz="1600" dirty="0"/>
          </a:p>
        </p:txBody>
      </p:sp>
      <p:sp>
        <p:nvSpPr>
          <p:cNvPr id="18" name="Text 12"/>
          <p:cNvSpPr/>
          <p:nvPr>
            <p:custDataLst>
              <p:tags r:id="rId10"/>
            </p:custDataLst>
          </p:nvPr>
        </p:nvSpPr>
        <p:spPr>
          <a:xfrm>
            <a:off x="1381125" y="2927985"/>
            <a:ext cx="2176145" cy="11049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模型压缩70%，从4.2GB降至820MB，边缘端延迟小于0.4秒，大幅提升系统响应速度和适用性。</a:t>
            </a:r>
            <a:endParaRPr lang="en-US" sz="1600" dirty="0"/>
          </a:p>
        </p:txBody>
      </p:sp>
      <p:sp>
        <p:nvSpPr>
          <p:cNvPr id="19" name="Text 13"/>
          <p:cNvSpPr/>
          <p:nvPr>
            <p:custDataLst>
              <p:tags r:id="rId11"/>
            </p:custDataLst>
          </p:nvPr>
        </p:nvSpPr>
        <p:spPr>
          <a:xfrm>
            <a:off x="4998085" y="2271395"/>
            <a:ext cx="238823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2.CEC三维状态模型</a:t>
            </a:r>
            <a:endParaRPr lang="en-US" sz="1600" dirty="0"/>
          </a:p>
        </p:txBody>
      </p:sp>
      <p:sp>
        <p:nvSpPr>
          <p:cNvPr id="20" name="Text 14"/>
          <p:cNvSpPr/>
          <p:nvPr>
            <p:custDataLst>
              <p:tags r:id="rId12"/>
            </p:custDataLst>
          </p:nvPr>
        </p:nvSpPr>
        <p:spPr>
          <a:xfrm>
            <a:off x="4998085" y="2927985"/>
            <a:ext cx="2176145" cy="11049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动态量化认知负荷、情绪和协作参与，精准刻画学生学习状态，为个性化教学提供科学依据。</a:t>
            </a:r>
            <a:endParaRPr lang="en-US" sz="1600" dirty="0"/>
          </a:p>
        </p:txBody>
      </p:sp>
      <p:sp>
        <p:nvSpPr>
          <p:cNvPr id="21" name="Text 15"/>
          <p:cNvSpPr/>
          <p:nvPr>
            <p:custDataLst>
              <p:tags r:id="rId13"/>
            </p:custDataLst>
          </p:nvPr>
        </p:nvSpPr>
        <p:spPr>
          <a:xfrm>
            <a:off x="8615045" y="2271395"/>
            <a:ext cx="213868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3.情境感知反馈</a:t>
            </a:r>
            <a:endParaRPr lang="en-US" sz="1600" dirty="0"/>
          </a:p>
        </p:txBody>
      </p:sp>
      <p:sp>
        <p:nvSpPr>
          <p:cNvPr id="22" name="Text 16"/>
          <p:cNvSpPr/>
          <p:nvPr>
            <p:custDataLst>
              <p:tags r:id="rId14"/>
            </p:custDataLst>
          </p:nvPr>
        </p:nvSpPr>
        <p:spPr>
          <a:xfrm>
            <a:off x="8615045" y="2927985"/>
            <a:ext cx="2176145" cy="11049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结合学生画像、知识点难度和课堂剩余时间生成反馈策略，实现精准、适时的教学干预。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7130" y="380365"/>
            <a:ext cx="9799955" cy="43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五大核心创新点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9" name="Text 6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11" name="Text 8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692275" y="1971040"/>
            <a:ext cx="9264015" cy="3397885"/>
          </a:xfrm>
          <a:prstGeom prst="roundRect">
            <a:avLst>
              <a:gd name="adj" fmla="val 10344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DE7FB"/>
                </a:gs>
                <a:gs pos="100000">
                  <a:srgbClr val="5289ED"/>
                </a:gs>
              </a:gsLst>
              <a:lin ang="2700000" scaled="1"/>
            </a:gra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692275" y="1971040"/>
            <a:ext cx="9264015" cy="339788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000760" y="1432560"/>
            <a:ext cx="4312285" cy="4312285"/>
          </a:xfrm>
          <a:prstGeom prst="ellipse">
            <a:avLst/>
          </a:prstGeom>
          <a:solidFill>
            <a:srgbClr val="5289ED"/>
          </a:solidFill>
        </p:spPr>
      </p:sp>
      <p:sp>
        <p:nvSpPr>
          <p:cNvPr id="15" name="Text 12"/>
          <p:cNvSpPr/>
          <p:nvPr/>
        </p:nvSpPr>
        <p:spPr>
          <a:xfrm>
            <a:off x="1000760" y="1432560"/>
            <a:ext cx="4312285" cy="431228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649095" y="2257425"/>
            <a:ext cx="3015615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4.隐私合规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1649095" y="2929255"/>
            <a:ext cx="3015615" cy="108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采用联邦学习和SHA-3脱敏技术，符合GDPR要求，确保学生数据安全和隐私保护。</a:t>
            </a:r>
            <a:endParaRPr lang="en-US" dirty="0"/>
          </a:p>
        </p:txBody>
      </p:sp>
      <p:sp>
        <p:nvSpPr>
          <p:cNvPr id="18" name="Text 15"/>
          <p:cNvSpPr/>
          <p:nvPr/>
        </p:nvSpPr>
        <p:spPr>
          <a:xfrm>
            <a:off x="5633085" y="2340293"/>
            <a:ext cx="4644000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5.跨场景适配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5633085" y="2951480"/>
            <a:ext cx="4888865" cy="6580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24小时内完成新学科部署，如数学、语言课插件化，快速适应不同教学场景需求。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0" y="12788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745105" y="2883535"/>
            <a:ext cx="6702425" cy="920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实施路径</a:t>
            </a:r>
            <a:endParaRPr lang="en-US" sz="1600" dirty="0"/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5-30-10:57:06-d0sht0k75iks832je9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7130" y="380365"/>
            <a:ext cx="9799955" cy="43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2个月四阶段计划</a:t>
            </a:r>
            <a:endParaRPr lang="en-US" sz="1600" dirty="0"/>
          </a:p>
        </p:txBody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>
            <a:off x="960755" y="1238885"/>
            <a:ext cx="2736850" cy="795607"/>
          </a:xfrm>
          <a:custGeom>
            <a:avLst/>
            <a:gdLst/>
            <a:ahLst/>
            <a:cxnLst/>
            <a:rect l="l" t="t" r="r" b="b"/>
            <a:pathLst>
              <a:path w="2736850" h="795607">
                <a:moveTo>
                  <a:pt x="0" y="154960"/>
                </a:moveTo>
                <a:lnTo>
                  <a:pt x="0" y="150656"/>
                </a:lnTo>
                <a:cubicBezTo>
                  <a:pt x="-1905" y="66002"/>
                  <a:pt x="73660" y="-2152"/>
                  <a:pt x="133985" y="0"/>
                </a:cubicBezTo>
                <a:lnTo>
                  <a:pt x="137160" y="0"/>
                </a:lnTo>
                <a:lnTo>
                  <a:pt x="2492375" y="0"/>
                </a:lnTo>
                <a:lnTo>
                  <a:pt x="2736850" y="563884"/>
                </a:lnTo>
                <a:lnTo>
                  <a:pt x="228600" y="563884"/>
                </a:lnTo>
                <a:lnTo>
                  <a:pt x="222885" y="563884"/>
                </a:lnTo>
                <a:lnTo>
                  <a:pt x="217170" y="563166"/>
                </a:lnTo>
                <a:cubicBezTo>
                  <a:pt x="99060" y="561014"/>
                  <a:pt x="1905" y="703061"/>
                  <a:pt x="1270" y="795607"/>
                </a:cubicBezTo>
                <a:cubicBezTo>
                  <a:pt x="1270" y="796324"/>
                  <a:pt x="0" y="778389"/>
                  <a:pt x="0" y="776237"/>
                </a:cubicBezTo>
                <a:lnTo>
                  <a:pt x="0" y="775519"/>
                </a:lnTo>
                <a:lnTo>
                  <a:pt x="0" y="775519"/>
                </a:lnTo>
                <a:lnTo>
                  <a:pt x="0" y="775519"/>
                </a:lnTo>
                <a:lnTo>
                  <a:pt x="0" y="775519"/>
                </a:lnTo>
                <a:lnTo>
                  <a:pt x="0" y="154960"/>
                </a:lnTo>
                <a:close/>
              </a:path>
            </a:pathLst>
          </a:custGeom>
          <a:solidFill>
            <a:srgbClr val="5289ED"/>
          </a:solidFill>
        </p:spPr>
      </p:sp>
      <p:sp>
        <p:nvSpPr>
          <p:cNvPr id="9" name="Text 6"/>
          <p:cNvSpPr/>
          <p:nvPr/>
        </p:nvSpPr>
        <p:spPr>
          <a:xfrm>
            <a:off x="960755" y="1238885"/>
            <a:ext cx="2736850" cy="795607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>
            <p:custDataLst>
              <p:tags r:id="rId3"/>
            </p:custDataLst>
          </p:nvPr>
        </p:nvSpPr>
        <p:spPr>
          <a:xfrm>
            <a:off x="960755" y="1802769"/>
            <a:ext cx="4372610" cy="1763391"/>
          </a:xfrm>
          <a:prstGeom prst="roundRect">
            <a:avLst>
              <a:gd name="adj" fmla="val 12393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97B8F4"/>
                </a:gs>
                <a:gs pos="84000">
                  <a:srgbClr val="5289ED"/>
                </a:gs>
              </a:gsLst>
              <a:lin ang="16200000" scaled="1"/>
            </a:gra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60755" y="1802769"/>
            <a:ext cx="4372610" cy="176339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9"/>
          <p:cNvSpPr/>
          <p:nvPr>
            <p:custDataLst>
              <p:tags r:id="rId4"/>
            </p:custDataLst>
          </p:nvPr>
        </p:nvSpPr>
        <p:spPr>
          <a:xfrm>
            <a:off x="1192530" y="1288415"/>
            <a:ext cx="2245360" cy="2488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阶段1：需求分析</a:t>
            </a:r>
            <a:endParaRPr lang="en-US" sz="1600" dirty="0"/>
          </a:p>
        </p:txBody>
      </p:sp>
      <p:sp>
        <p:nvSpPr>
          <p:cNvPr id="13" name="Text 10"/>
          <p:cNvSpPr/>
          <p:nvPr>
            <p:custDataLst>
              <p:tags r:id="rId5"/>
            </p:custDataLst>
          </p:nvPr>
        </p:nvSpPr>
        <p:spPr>
          <a:xfrm>
            <a:off x="1106805" y="1875790"/>
            <a:ext cx="4050030" cy="552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开展教师访谈，精准定义教学场景需求，为系统开发奠定坚实基础，确保贴合实际教学。</a:t>
            </a:r>
            <a:endParaRPr lang="en-US" sz="1600" dirty="0"/>
          </a:p>
        </p:txBody>
      </p:sp>
      <p:sp>
        <p:nvSpPr>
          <p:cNvPr id="14" name="Shape 11"/>
          <p:cNvSpPr/>
          <p:nvPr>
            <p:custDataLst>
              <p:tags r:id="rId6"/>
            </p:custDataLst>
          </p:nvPr>
        </p:nvSpPr>
        <p:spPr>
          <a:xfrm>
            <a:off x="6467475" y="1238885"/>
            <a:ext cx="2736850" cy="795607"/>
          </a:xfrm>
          <a:custGeom>
            <a:avLst/>
            <a:gdLst/>
            <a:ahLst/>
            <a:cxnLst/>
            <a:rect l="l" t="t" r="r" b="b"/>
            <a:pathLst>
              <a:path w="2736850" h="795607">
                <a:moveTo>
                  <a:pt x="0" y="154960"/>
                </a:moveTo>
                <a:lnTo>
                  <a:pt x="0" y="150656"/>
                </a:lnTo>
                <a:cubicBezTo>
                  <a:pt x="-1905" y="66002"/>
                  <a:pt x="73660" y="-2152"/>
                  <a:pt x="133985" y="0"/>
                </a:cubicBezTo>
                <a:lnTo>
                  <a:pt x="137160" y="0"/>
                </a:lnTo>
                <a:lnTo>
                  <a:pt x="2492375" y="0"/>
                </a:lnTo>
                <a:lnTo>
                  <a:pt x="2736850" y="563884"/>
                </a:lnTo>
                <a:lnTo>
                  <a:pt x="228600" y="563884"/>
                </a:lnTo>
                <a:lnTo>
                  <a:pt x="222885" y="563884"/>
                </a:lnTo>
                <a:lnTo>
                  <a:pt x="217170" y="563166"/>
                </a:lnTo>
                <a:cubicBezTo>
                  <a:pt x="99060" y="561014"/>
                  <a:pt x="1905" y="703061"/>
                  <a:pt x="1270" y="795607"/>
                </a:cubicBezTo>
                <a:cubicBezTo>
                  <a:pt x="1270" y="796324"/>
                  <a:pt x="0" y="778389"/>
                  <a:pt x="0" y="776237"/>
                </a:cubicBezTo>
                <a:lnTo>
                  <a:pt x="0" y="775519"/>
                </a:lnTo>
                <a:lnTo>
                  <a:pt x="0" y="775519"/>
                </a:lnTo>
                <a:lnTo>
                  <a:pt x="0" y="775519"/>
                </a:lnTo>
                <a:lnTo>
                  <a:pt x="0" y="775519"/>
                </a:lnTo>
                <a:lnTo>
                  <a:pt x="0" y="154960"/>
                </a:lnTo>
                <a:close/>
              </a:path>
            </a:pathLst>
          </a:custGeom>
          <a:solidFill>
            <a:srgbClr val="5289ED"/>
          </a:solidFill>
        </p:spPr>
      </p:sp>
      <p:sp>
        <p:nvSpPr>
          <p:cNvPr id="15" name="Text 12"/>
          <p:cNvSpPr/>
          <p:nvPr/>
        </p:nvSpPr>
        <p:spPr>
          <a:xfrm>
            <a:off x="6467475" y="1238885"/>
            <a:ext cx="2736850" cy="795607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>
            <p:custDataLst>
              <p:tags r:id="rId7"/>
            </p:custDataLst>
          </p:nvPr>
        </p:nvSpPr>
        <p:spPr>
          <a:xfrm>
            <a:off x="6467475" y="1802769"/>
            <a:ext cx="4372610" cy="1763391"/>
          </a:xfrm>
          <a:prstGeom prst="roundRect">
            <a:avLst>
              <a:gd name="adj" fmla="val 12393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97B8F4"/>
                </a:gs>
                <a:gs pos="84000">
                  <a:srgbClr val="5289ED"/>
                </a:gs>
              </a:gsLst>
              <a:lin ang="16200000" scaled="1"/>
            </a:gra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67475" y="1802769"/>
            <a:ext cx="4372610" cy="176339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5"/>
          <p:cNvSpPr/>
          <p:nvPr>
            <p:custDataLst>
              <p:tags r:id="rId8"/>
            </p:custDataLst>
          </p:nvPr>
        </p:nvSpPr>
        <p:spPr>
          <a:xfrm>
            <a:off x="6699250" y="1288415"/>
            <a:ext cx="2245360" cy="2488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阶段3：系统集成</a:t>
            </a:r>
            <a:endParaRPr lang="en-US" sz="1600" dirty="0"/>
          </a:p>
        </p:txBody>
      </p:sp>
      <p:sp>
        <p:nvSpPr>
          <p:cNvPr id="19" name="Text 16"/>
          <p:cNvSpPr/>
          <p:nvPr>
            <p:custDataLst>
              <p:tags r:id="rId9"/>
            </p:custDataLst>
          </p:nvPr>
        </p:nvSpPr>
        <p:spPr>
          <a:xfrm>
            <a:off x="6613525" y="1875790"/>
            <a:ext cx="4050030" cy="552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进行200并发测试，确保系统延迟小于1秒，保障教学过程中的流畅性和稳定性。</a:t>
            </a:r>
            <a:endParaRPr lang="en-US" sz="1600" dirty="0"/>
          </a:p>
        </p:txBody>
      </p:sp>
      <p:sp>
        <p:nvSpPr>
          <p:cNvPr id="20" name="Shape 17"/>
          <p:cNvSpPr/>
          <p:nvPr>
            <p:custDataLst>
              <p:tags r:id="rId10"/>
            </p:custDataLst>
          </p:nvPr>
        </p:nvSpPr>
        <p:spPr>
          <a:xfrm>
            <a:off x="960755" y="3804285"/>
            <a:ext cx="2736850" cy="795607"/>
          </a:xfrm>
          <a:custGeom>
            <a:avLst/>
            <a:gdLst/>
            <a:ahLst/>
            <a:cxnLst/>
            <a:rect l="l" t="t" r="r" b="b"/>
            <a:pathLst>
              <a:path w="2736850" h="795607">
                <a:moveTo>
                  <a:pt x="0" y="154960"/>
                </a:moveTo>
                <a:lnTo>
                  <a:pt x="0" y="150656"/>
                </a:lnTo>
                <a:cubicBezTo>
                  <a:pt x="-1905" y="66002"/>
                  <a:pt x="73660" y="-2152"/>
                  <a:pt x="133985" y="0"/>
                </a:cubicBezTo>
                <a:lnTo>
                  <a:pt x="137160" y="0"/>
                </a:lnTo>
                <a:lnTo>
                  <a:pt x="2492375" y="0"/>
                </a:lnTo>
                <a:lnTo>
                  <a:pt x="2736850" y="563884"/>
                </a:lnTo>
                <a:lnTo>
                  <a:pt x="228600" y="563884"/>
                </a:lnTo>
                <a:lnTo>
                  <a:pt x="222885" y="563884"/>
                </a:lnTo>
                <a:lnTo>
                  <a:pt x="217170" y="563166"/>
                </a:lnTo>
                <a:cubicBezTo>
                  <a:pt x="99060" y="561014"/>
                  <a:pt x="1905" y="703061"/>
                  <a:pt x="1270" y="795607"/>
                </a:cubicBezTo>
                <a:cubicBezTo>
                  <a:pt x="1270" y="796324"/>
                  <a:pt x="0" y="778389"/>
                  <a:pt x="0" y="776237"/>
                </a:cubicBezTo>
                <a:lnTo>
                  <a:pt x="0" y="775519"/>
                </a:lnTo>
                <a:lnTo>
                  <a:pt x="0" y="775519"/>
                </a:lnTo>
                <a:lnTo>
                  <a:pt x="0" y="775519"/>
                </a:lnTo>
                <a:lnTo>
                  <a:pt x="0" y="775519"/>
                </a:lnTo>
                <a:lnTo>
                  <a:pt x="0" y="154960"/>
                </a:lnTo>
                <a:close/>
              </a:path>
            </a:pathLst>
          </a:custGeom>
          <a:solidFill>
            <a:srgbClr val="5289ED"/>
          </a:solidFill>
        </p:spPr>
      </p:sp>
      <p:sp>
        <p:nvSpPr>
          <p:cNvPr id="21" name="Text 18"/>
          <p:cNvSpPr/>
          <p:nvPr/>
        </p:nvSpPr>
        <p:spPr>
          <a:xfrm>
            <a:off x="960755" y="3804285"/>
            <a:ext cx="2736850" cy="795607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9"/>
          <p:cNvSpPr/>
          <p:nvPr>
            <p:custDataLst>
              <p:tags r:id="rId11"/>
            </p:custDataLst>
          </p:nvPr>
        </p:nvSpPr>
        <p:spPr>
          <a:xfrm>
            <a:off x="960755" y="4368169"/>
            <a:ext cx="4372610" cy="1763391"/>
          </a:xfrm>
          <a:prstGeom prst="roundRect">
            <a:avLst>
              <a:gd name="adj" fmla="val 12393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97B8F4"/>
                </a:gs>
                <a:gs pos="84000">
                  <a:srgbClr val="5289ED"/>
                </a:gs>
              </a:gsLst>
              <a:lin ang="16200000" scaled="1"/>
            </a:gra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960755" y="4368169"/>
            <a:ext cx="4372610" cy="176339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Text 21"/>
          <p:cNvSpPr/>
          <p:nvPr>
            <p:custDataLst>
              <p:tags r:id="rId12"/>
            </p:custDataLst>
          </p:nvPr>
        </p:nvSpPr>
        <p:spPr>
          <a:xfrm>
            <a:off x="1192530" y="3853815"/>
            <a:ext cx="2245360" cy="523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阶段2：数据采集与模型训练</a:t>
            </a:r>
            <a:endParaRPr lang="en-US" sz="1600" dirty="0"/>
          </a:p>
        </p:txBody>
      </p:sp>
      <p:sp>
        <p:nvSpPr>
          <p:cNvPr id="25" name="Text 22"/>
          <p:cNvSpPr/>
          <p:nvPr>
            <p:custDataLst>
              <p:tags r:id="rId13"/>
            </p:custDataLst>
          </p:nvPr>
        </p:nvSpPr>
        <p:spPr>
          <a:xfrm>
            <a:off x="1106805" y="4441190"/>
            <a:ext cx="4050030" cy="552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采集500小时标注数据，用于模型训练，提升系统对不同学习状态的识别精度和适应性。</a:t>
            </a:r>
            <a:endParaRPr lang="en-US" sz="1600" dirty="0"/>
          </a:p>
        </p:txBody>
      </p:sp>
      <p:sp>
        <p:nvSpPr>
          <p:cNvPr id="26" name="Shape 23"/>
          <p:cNvSpPr/>
          <p:nvPr>
            <p:custDataLst>
              <p:tags r:id="rId14"/>
            </p:custDataLst>
          </p:nvPr>
        </p:nvSpPr>
        <p:spPr>
          <a:xfrm>
            <a:off x="6467475" y="3804285"/>
            <a:ext cx="2736850" cy="795607"/>
          </a:xfrm>
          <a:custGeom>
            <a:avLst/>
            <a:gdLst/>
            <a:ahLst/>
            <a:cxnLst/>
            <a:rect l="l" t="t" r="r" b="b"/>
            <a:pathLst>
              <a:path w="2736850" h="795607">
                <a:moveTo>
                  <a:pt x="0" y="154960"/>
                </a:moveTo>
                <a:lnTo>
                  <a:pt x="0" y="150656"/>
                </a:lnTo>
                <a:cubicBezTo>
                  <a:pt x="-1905" y="66002"/>
                  <a:pt x="73660" y="-2152"/>
                  <a:pt x="133985" y="0"/>
                </a:cubicBezTo>
                <a:lnTo>
                  <a:pt x="137160" y="0"/>
                </a:lnTo>
                <a:lnTo>
                  <a:pt x="2492375" y="0"/>
                </a:lnTo>
                <a:lnTo>
                  <a:pt x="2736850" y="563884"/>
                </a:lnTo>
                <a:lnTo>
                  <a:pt x="228600" y="563884"/>
                </a:lnTo>
                <a:lnTo>
                  <a:pt x="222885" y="563884"/>
                </a:lnTo>
                <a:lnTo>
                  <a:pt x="217170" y="563166"/>
                </a:lnTo>
                <a:cubicBezTo>
                  <a:pt x="99060" y="561014"/>
                  <a:pt x="1905" y="703061"/>
                  <a:pt x="1270" y="795607"/>
                </a:cubicBezTo>
                <a:cubicBezTo>
                  <a:pt x="1270" y="796324"/>
                  <a:pt x="0" y="778389"/>
                  <a:pt x="0" y="776237"/>
                </a:cubicBezTo>
                <a:lnTo>
                  <a:pt x="0" y="775519"/>
                </a:lnTo>
                <a:lnTo>
                  <a:pt x="0" y="775519"/>
                </a:lnTo>
                <a:lnTo>
                  <a:pt x="0" y="775519"/>
                </a:lnTo>
                <a:lnTo>
                  <a:pt x="0" y="775519"/>
                </a:lnTo>
                <a:lnTo>
                  <a:pt x="0" y="154960"/>
                </a:lnTo>
                <a:close/>
              </a:path>
            </a:pathLst>
          </a:custGeom>
          <a:solidFill>
            <a:srgbClr val="5289ED"/>
          </a:solidFill>
        </p:spPr>
      </p:sp>
      <p:sp>
        <p:nvSpPr>
          <p:cNvPr id="27" name="Text 24"/>
          <p:cNvSpPr/>
          <p:nvPr/>
        </p:nvSpPr>
        <p:spPr>
          <a:xfrm>
            <a:off x="6467475" y="3804285"/>
            <a:ext cx="2736850" cy="795607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8" name="Shape 25"/>
          <p:cNvSpPr/>
          <p:nvPr>
            <p:custDataLst>
              <p:tags r:id="rId15"/>
            </p:custDataLst>
          </p:nvPr>
        </p:nvSpPr>
        <p:spPr>
          <a:xfrm>
            <a:off x="6467475" y="4368169"/>
            <a:ext cx="4372610" cy="1763391"/>
          </a:xfrm>
          <a:prstGeom prst="roundRect">
            <a:avLst>
              <a:gd name="adj" fmla="val 12393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97B8F4"/>
                </a:gs>
                <a:gs pos="84000">
                  <a:srgbClr val="5289ED"/>
                </a:gs>
              </a:gsLst>
              <a:lin ang="16200000" scaled="1"/>
            </a:gra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6467475" y="4368169"/>
            <a:ext cx="4372610" cy="176339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0" name="Text 27"/>
          <p:cNvSpPr/>
          <p:nvPr>
            <p:custDataLst>
              <p:tags r:id="rId16"/>
            </p:custDataLst>
          </p:nvPr>
        </p:nvSpPr>
        <p:spPr>
          <a:xfrm>
            <a:off x="6699250" y="3853815"/>
            <a:ext cx="2245360" cy="2488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阶段4：实验部署</a:t>
            </a:r>
            <a:endParaRPr lang="en-US" sz="1600" dirty="0"/>
          </a:p>
        </p:txBody>
      </p:sp>
      <p:sp>
        <p:nvSpPr>
          <p:cNvPr id="31" name="Text 28"/>
          <p:cNvSpPr/>
          <p:nvPr>
            <p:custDataLst>
              <p:tags r:id="rId17"/>
            </p:custDataLst>
          </p:nvPr>
        </p:nvSpPr>
        <p:spPr>
          <a:xfrm>
            <a:off x="6613525" y="4441190"/>
            <a:ext cx="4050030" cy="552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在24人实验室验证，确保净推荐值（NPS）大于等于8，验证系统的实际教学效果和用户满意度。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0" y="12788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745105" y="2883535"/>
            <a:ext cx="6702425" cy="920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预期成果</a:t>
            </a:r>
            <a:endParaRPr lang="en-US" sz="1600" dirty="0"/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5-30-10:57:06-d0sht0k75iks832je9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7130" y="380365"/>
            <a:ext cx="979995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可交付</a:t>
            </a:r>
            <a:r>
              <a:rPr lang="zh-CN" alt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成果</a:t>
            </a:r>
            <a:endParaRPr lang="zh-CN" altLang="en-US" sz="28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>
            <a:off x="11391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391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Text 7"/>
          <p:cNvSpPr/>
          <p:nvPr>
            <p:custDataLst>
              <p:tags r:id="rId3"/>
            </p:custDataLst>
          </p:nvPr>
        </p:nvSpPr>
        <p:spPr>
          <a:xfrm>
            <a:off x="1365885" y="1803400"/>
            <a:ext cx="265557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AI</a:t>
            </a:r>
            <a:r>
              <a:rPr lang="zh-CN" alt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模型资产</a:t>
            </a:r>
            <a:endParaRPr lang="zh-CN" altLang="en-US" sz="18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Text 8"/>
          <p:cNvSpPr/>
          <p:nvPr>
            <p:custDataLst>
              <p:tags r:id="rId4"/>
            </p:custDataLst>
          </p:nvPr>
        </p:nvSpPr>
        <p:spPr>
          <a:xfrm>
            <a:off x="1346835" y="2470785"/>
            <a:ext cx="2694940" cy="31737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开源单模态模型：教育场景优化的</a:t>
            </a:r>
            <a:r>
              <a:rPr lang="en-US" altLang="zh-CN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YOLOv8</a:t>
            </a: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面部检测模型（</a:t>
            </a:r>
            <a:r>
              <a:rPr lang="en-US" altLang="zh-CN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MIT</a:t>
            </a: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协议）、</a:t>
            </a:r>
            <a:r>
              <a:rPr lang="en-US" altLang="zh-CN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Vosk</a:t>
            </a: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语音指令扩展词库；</a:t>
            </a:r>
            <a:endParaRPr lang="zh-CN" altLang="en-US" sz="1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多模态融合模型：基于</a:t>
            </a:r>
            <a:r>
              <a:rPr lang="en-US" altLang="zh-CN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Deepseek</a:t>
            </a: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大模型的课堂状态分类器（非开源，提供</a:t>
            </a:r>
            <a:r>
              <a:rPr lang="en-US" altLang="zh-CN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API</a:t>
            </a: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调用文档）。</a:t>
            </a:r>
            <a:endParaRPr lang="en-US" sz="1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Shape 9"/>
          <p:cNvSpPr/>
          <p:nvPr>
            <p:custDataLst>
              <p:tags r:id="rId5"/>
            </p:custDataLst>
          </p:nvPr>
        </p:nvSpPr>
        <p:spPr>
          <a:xfrm>
            <a:off x="11512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13" name="Text 10"/>
          <p:cNvSpPr/>
          <p:nvPr/>
        </p:nvSpPr>
        <p:spPr>
          <a:xfrm>
            <a:off x="11512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>
            <p:custDataLst>
              <p:tags r:id="rId6"/>
            </p:custDataLst>
          </p:nvPr>
        </p:nvSpPr>
        <p:spPr>
          <a:xfrm flipH="1">
            <a:off x="11506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15" name="Text 12"/>
          <p:cNvSpPr/>
          <p:nvPr/>
        </p:nvSpPr>
        <p:spPr>
          <a:xfrm>
            <a:off x="11506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>
            <p:custDataLst>
              <p:tags r:id="rId7"/>
            </p:custDataLst>
          </p:nvPr>
        </p:nvSpPr>
        <p:spPr>
          <a:xfrm>
            <a:off x="45808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5808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5"/>
          <p:cNvSpPr/>
          <p:nvPr>
            <p:custDataLst>
              <p:tags r:id="rId8"/>
            </p:custDataLst>
          </p:nvPr>
        </p:nvSpPr>
        <p:spPr>
          <a:xfrm>
            <a:off x="48075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数据资产</a:t>
            </a:r>
            <a:endParaRPr lang="en-US" sz="1600" dirty="0"/>
          </a:p>
        </p:txBody>
      </p:sp>
      <p:sp>
        <p:nvSpPr>
          <p:cNvPr id="19" name="Text 16"/>
          <p:cNvSpPr/>
          <p:nvPr>
            <p:custDataLst>
              <p:tags r:id="rId9"/>
            </p:custDataLst>
          </p:nvPr>
        </p:nvSpPr>
        <p:spPr>
          <a:xfrm>
            <a:off x="4788535" y="2470785"/>
            <a:ext cx="2694940" cy="1706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algn="just">
              <a:lnSpc>
                <a:spcPct val="150000"/>
              </a:lnSpc>
              <a:buClrTx/>
              <a:buSzTx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构建课堂多模态状态数据集；</a:t>
            </a:r>
            <a:endParaRPr lang="zh-CN" altLang="en-US" sz="1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just">
              <a:lnSpc>
                <a:spcPct val="150000"/>
              </a:lnSpc>
              <a:buClrTx/>
              <a:buSzTx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视频流（表情/视线/姿态）、音频流（语音内容/情感/互动频次）、行为日志（答题/屏幕操作）。</a:t>
            </a:r>
            <a:endParaRPr lang="zh-CN" altLang="en-US" sz="1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Shape 17"/>
          <p:cNvSpPr/>
          <p:nvPr>
            <p:custDataLst>
              <p:tags r:id="rId10"/>
            </p:custDataLst>
          </p:nvPr>
        </p:nvSpPr>
        <p:spPr>
          <a:xfrm>
            <a:off x="45929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1" name="Text 18"/>
          <p:cNvSpPr/>
          <p:nvPr/>
        </p:nvSpPr>
        <p:spPr>
          <a:xfrm>
            <a:off x="45929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9"/>
          <p:cNvSpPr/>
          <p:nvPr>
            <p:custDataLst>
              <p:tags r:id="rId11"/>
            </p:custDataLst>
          </p:nvPr>
        </p:nvSpPr>
        <p:spPr>
          <a:xfrm flipH="1">
            <a:off x="45923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3" name="Text 20"/>
          <p:cNvSpPr/>
          <p:nvPr/>
        </p:nvSpPr>
        <p:spPr>
          <a:xfrm>
            <a:off x="45923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Shape 21"/>
          <p:cNvSpPr/>
          <p:nvPr>
            <p:custDataLst>
              <p:tags r:id="rId12"/>
            </p:custDataLst>
          </p:nvPr>
        </p:nvSpPr>
        <p:spPr>
          <a:xfrm>
            <a:off x="80225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80225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Text 23"/>
          <p:cNvSpPr/>
          <p:nvPr>
            <p:custDataLst>
              <p:tags r:id="rId13"/>
            </p:custDataLst>
          </p:nvPr>
        </p:nvSpPr>
        <p:spPr>
          <a:xfrm>
            <a:off x="8249285" y="1803400"/>
            <a:ext cx="265557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标准化</a:t>
            </a: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文档</a:t>
            </a:r>
            <a:endParaRPr lang="en-US" sz="1600" dirty="0"/>
          </a:p>
        </p:txBody>
      </p:sp>
      <p:sp>
        <p:nvSpPr>
          <p:cNvPr id="27" name="Text 24"/>
          <p:cNvSpPr/>
          <p:nvPr>
            <p:custDataLst>
              <p:tags r:id="rId14"/>
            </p:custDataLst>
          </p:nvPr>
        </p:nvSpPr>
        <p:spPr>
          <a:xfrm>
            <a:off x="8230235" y="2470785"/>
            <a:ext cx="2694940" cy="2030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algn="just">
              <a:lnSpc>
                <a:spcPct val="150000"/>
              </a:lnSpc>
              <a:buClrTx/>
              <a:buSzTx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《技术白皮书》详述Deepseek大模型融合架构；</a:t>
            </a:r>
            <a:endParaRPr lang="zh-CN" altLang="en-US" sz="1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just">
              <a:lnSpc>
                <a:spcPct val="150000"/>
              </a:lnSpc>
              <a:buClrTx/>
              <a:buSzTx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《用户手册》覆盖教师操作流程与隐私控制指引；</a:t>
            </a:r>
            <a:endParaRPr lang="zh-CN" altLang="en-US" sz="1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just">
              <a:lnSpc>
                <a:spcPct val="150000"/>
              </a:lnSpc>
              <a:buClrTx/>
              <a:buSzTx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《部署指南》提供边缘设备配置脚本与云端Docker镜像。</a:t>
            </a:r>
            <a:endParaRPr lang="zh-CN" altLang="en-US" sz="1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Shape 25"/>
          <p:cNvSpPr/>
          <p:nvPr>
            <p:custDataLst>
              <p:tags r:id="rId15"/>
            </p:custDataLst>
          </p:nvPr>
        </p:nvSpPr>
        <p:spPr>
          <a:xfrm>
            <a:off x="80346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9" name="Text 26"/>
          <p:cNvSpPr/>
          <p:nvPr/>
        </p:nvSpPr>
        <p:spPr>
          <a:xfrm>
            <a:off x="80346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0" name="Shape 27"/>
          <p:cNvSpPr/>
          <p:nvPr>
            <p:custDataLst>
              <p:tags r:id="rId16"/>
            </p:custDataLst>
          </p:nvPr>
        </p:nvSpPr>
        <p:spPr>
          <a:xfrm flipH="1">
            <a:off x="80340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31" name="Text 28"/>
          <p:cNvSpPr/>
          <p:nvPr/>
        </p:nvSpPr>
        <p:spPr>
          <a:xfrm>
            <a:off x="80340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7130" y="380365"/>
            <a:ext cx="979995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系统</a:t>
            </a:r>
            <a:r>
              <a:rPr lang="zh-CN" alt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主界面</a:t>
            </a:r>
            <a:endParaRPr lang="zh-CN" altLang="en-US" sz="28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>
            <a:off x="11391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391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>
            <p:custDataLst>
              <p:tags r:id="rId3"/>
            </p:custDataLst>
          </p:nvPr>
        </p:nvSpPr>
        <p:spPr>
          <a:xfrm>
            <a:off x="11512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13" name="Text 10"/>
          <p:cNvSpPr/>
          <p:nvPr/>
        </p:nvSpPr>
        <p:spPr>
          <a:xfrm>
            <a:off x="11512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>
            <p:custDataLst>
              <p:tags r:id="rId4"/>
            </p:custDataLst>
          </p:nvPr>
        </p:nvSpPr>
        <p:spPr>
          <a:xfrm flipH="1">
            <a:off x="11506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15" name="Text 12"/>
          <p:cNvSpPr/>
          <p:nvPr/>
        </p:nvSpPr>
        <p:spPr>
          <a:xfrm>
            <a:off x="11506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>
            <p:custDataLst>
              <p:tags r:id="rId5"/>
            </p:custDataLst>
          </p:nvPr>
        </p:nvSpPr>
        <p:spPr>
          <a:xfrm>
            <a:off x="45808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5808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7"/>
          <p:cNvSpPr/>
          <p:nvPr>
            <p:custDataLst>
              <p:tags r:id="rId6"/>
            </p:custDataLst>
          </p:nvPr>
        </p:nvSpPr>
        <p:spPr>
          <a:xfrm>
            <a:off x="45929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1" name="Text 18"/>
          <p:cNvSpPr/>
          <p:nvPr/>
        </p:nvSpPr>
        <p:spPr>
          <a:xfrm>
            <a:off x="45929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9"/>
          <p:cNvSpPr/>
          <p:nvPr>
            <p:custDataLst>
              <p:tags r:id="rId7"/>
            </p:custDataLst>
          </p:nvPr>
        </p:nvSpPr>
        <p:spPr>
          <a:xfrm flipH="1">
            <a:off x="45923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3" name="Text 20"/>
          <p:cNvSpPr/>
          <p:nvPr/>
        </p:nvSpPr>
        <p:spPr>
          <a:xfrm>
            <a:off x="45923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Shape 21"/>
          <p:cNvSpPr/>
          <p:nvPr>
            <p:custDataLst>
              <p:tags r:id="rId8"/>
            </p:custDataLst>
          </p:nvPr>
        </p:nvSpPr>
        <p:spPr>
          <a:xfrm>
            <a:off x="80225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80225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8" name="Shape 25"/>
          <p:cNvSpPr/>
          <p:nvPr>
            <p:custDataLst>
              <p:tags r:id="rId9"/>
            </p:custDataLst>
          </p:nvPr>
        </p:nvSpPr>
        <p:spPr>
          <a:xfrm>
            <a:off x="80346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9" name="Text 26"/>
          <p:cNvSpPr/>
          <p:nvPr/>
        </p:nvSpPr>
        <p:spPr>
          <a:xfrm>
            <a:off x="80346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0" name="Shape 27"/>
          <p:cNvSpPr/>
          <p:nvPr>
            <p:custDataLst>
              <p:tags r:id="rId10"/>
            </p:custDataLst>
          </p:nvPr>
        </p:nvSpPr>
        <p:spPr>
          <a:xfrm flipH="1">
            <a:off x="80340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31" name="Text 28"/>
          <p:cNvSpPr/>
          <p:nvPr/>
        </p:nvSpPr>
        <p:spPr>
          <a:xfrm>
            <a:off x="80340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32" name="图片 31" descr="系统主界面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915" y="1040130"/>
            <a:ext cx="10426700" cy="54997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2-d0shsvk75iks832je9tg.png"/>
          <p:cNvPicPr>
            <a:picLocks noChangeAspect="1"/>
          </p:cNvPicPr>
          <p:nvPr/>
        </p:nvPicPr>
        <p:blipFill>
          <a:blip r:embed="rId1"/>
          <a:srcRect l="12131" t="18481" r="12088" b="20428"/>
          <a:stretch>
            <a:fillRect/>
          </a:stretch>
        </p:blipFill>
        <p:spPr>
          <a:xfrm>
            <a:off x="-2540" y="-18415"/>
            <a:ext cx="12213590" cy="6876415"/>
          </a:xfrm>
          <a:prstGeom prst="rect">
            <a:avLst/>
          </a:prstGeom>
        </p:spPr>
      </p:pic>
      <p:sp>
        <p:nvSpPr>
          <p:cNvPr id="3" name="Shape 0"/>
          <p:cNvSpPr/>
          <p:nvPr>
            <p:custDataLst>
              <p:tags r:id="rId2"/>
            </p:custDataLst>
          </p:nvPr>
        </p:nvSpPr>
        <p:spPr>
          <a:xfrm flipH="1">
            <a:off x="6266815" y="1268730"/>
            <a:ext cx="12700" cy="575945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prstDash val="solid"/>
            <a:headEnd type="none"/>
            <a:tailEnd type="none"/>
          </a:ln>
        </p:spPr>
      </p:sp>
      <p:sp>
        <p:nvSpPr>
          <p:cNvPr id="4" name="Text 1"/>
          <p:cNvSpPr/>
          <p:nvPr>
            <p:custDataLst>
              <p:tags r:id="rId3"/>
            </p:custDataLst>
          </p:nvPr>
        </p:nvSpPr>
        <p:spPr>
          <a:xfrm>
            <a:off x="5268595" y="1203325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2"/>
          <p:cNvSpPr/>
          <p:nvPr>
            <p:custDataLst>
              <p:tags r:id="rId4"/>
            </p:custDataLst>
          </p:nvPr>
        </p:nvSpPr>
        <p:spPr>
          <a:xfrm>
            <a:off x="6335395" y="1308735"/>
            <a:ext cx="55473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项目背景与意义</a:t>
            </a:r>
            <a:endParaRPr lang="en-US" sz="1600" dirty="0"/>
          </a:p>
        </p:txBody>
      </p:sp>
      <p:sp>
        <p:nvSpPr>
          <p:cNvPr id="6" name="Shape 3"/>
          <p:cNvSpPr/>
          <p:nvPr>
            <p:custDataLst>
              <p:tags r:id="rId5"/>
            </p:custDataLst>
          </p:nvPr>
        </p:nvSpPr>
        <p:spPr>
          <a:xfrm flipH="1">
            <a:off x="6266815" y="2104390"/>
            <a:ext cx="12700" cy="575945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prstDash val="solid"/>
            <a:headEnd type="none"/>
            <a:tailEnd type="none"/>
          </a:ln>
        </p:spPr>
      </p:sp>
      <p:sp>
        <p:nvSpPr>
          <p:cNvPr id="7" name="Text 4"/>
          <p:cNvSpPr/>
          <p:nvPr>
            <p:custDataLst>
              <p:tags r:id="rId6"/>
            </p:custDataLst>
          </p:nvPr>
        </p:nvSpPr>
        <p:spPr>
          <a:xfrm>
            <a:off x="5268595" y="2038985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8" name="Text 5"/>
          <p:cNvSpPr/>
          <p:nvPr>
            <p:custDataLst>
              <p:tags r:id="rId7"/>
            </p:custDataLst>
          </p:nvPr>
        </p:nvSpPr>
        <p:spPr>
          <a:xfrm>
            <a:off x="6335395" y="2144395"/>
            <a:ext cx="55981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项目痛点</a:t>
            </a:r>
            <a:endParaRPr lang="en-US" sz="1600" dirty="0"/>
          </a:p>
        </p:txBody>
      </p:sp>
      <p:sp>
        <p:nvSpPr>
          <p:cNvPr id="9" name="Shape 6"/>
          <p:cNvSpPr/>
          <p:nvPr>
            <p:custDataLst>
              <p:tags r:id="rId8"/>
            </p:custDataLst>
          </p:nvPr>
        </p:nvSpPr>
        <p:spPr>
          <a:xfrm flipH="1">
            <a:off x="6266815" y="2940050"/>
            <a:ext cx="12700" cy="575945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prstDash val="solid"/>
            <a:headEnd type="none"/>
            <a:tailEnd type="none"/>
          </a:ln>
        </p:spPr>
      </p:sp>
      <p:sp>
        <p:nvSpPr>
          <p:cNvPr id="10" name="Text 7"/>
          <p:cNvSpPr/>
          <p:nvPr>
            <p:custDataLst>
              <p:tags r:id="rId9"/>
            </p:custDataLst>
          </p:nvPr>
        </p:nvSpPr>
        <p:spPr>
          <a:xfrm>
            <a:off x="5268595" y="2874645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1" name="Text 8"/>
          <p:cNvSpPr/>
          <p:nvPr>
            <p:custDataLst>
              <p:tags r:id="rId10"/>
            </p:custDataLst>
          </p:nvPr>
        </p:nvSpPr>
        <p:spPr>
          <a:xfrm>
            <a:off x="6335395" y="2980055"/>
            <a:ext cx="5547360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解决方案</a:t>
            </a:r>
            <a:r>
              <a:rPr lang="zh-CN" alt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与技术</a:t>
            </a:r>
            <a:r>
              <a:rPr lang="zh-CN" alt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亮点</a:t>
            </a:r>
            <a:endParaRPr lang="zh-CN" altLang="en-US" sz="2400" b="1" dirty="0">
              <a:solidFill>
                <a:srgbClr val="40404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Shape 9"/>
          <p:cNvSpPr/>
          <p:nvPr>
            <p:custDataLst>
              <p:tags r:id="rId11"/>
            </p:custDataLst>
          </p:nvPr>
        </p:nvSpPr>
        <p:spPr>
          <a:xfrm flipH="1">
            <a:off x="6266815" y="3775710"/>
            <a:ext cx="12700" cy="575945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prstDash val="solid"/>
            <a:headEnd type="none"/>
            <a:tailEnd type="none"/>
          </a:ln>
        </p:spPr>
      </p:sp>
      <p:sp>
        <p:nvSpPr>
          <p:cNvPr id="13" name="Text 10"/>
          <p:cNvSpPr/>
          <p:nvPr>
            <p:custDataLst>
              <p:tags r:id="rId12"/>
            </p:custDataLst>
          </p:nvPr>
        </p:nvSpPr>
        <p:spPr>
          <a:xfrm>
            <a:off x="5268595" y="3710305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14" name="Text 11"/>
          <p:cNvSpPr/>
          <p:nvPr>
            <p:custDataLst>
              <p:tags r:id="rId13"/>
            </p:custDataLst>
          </p:nvPr>
        </p:nvSpPr>
        <p:spPr>
          <a:xfrm>
            <a:off x="6335395" y="3815715"/>
            <a:ext cx="55981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技术核心</a:t>
            </a:r>
            <a:endParaRPr lang="en-US" sz="1600" dirty="0"/>
          </a:p>
        </p:txBody>
      </p:sp>
      <p:sp>
        <p:nvSpPr>
          <p:cNvPr id="15" name="Shape 12"/>
          <p:cNvSpPr/>
          <p:nvPr>
            <p:custDataLst>
              <p:tags r:id="rId14"/>
            </p:custDataLst>
          </p:nvPr>
        </p:nvSpPr>
        <p:spPr>
          <a:xfrm flipH="1">
            <a:off x="6266815" y="4611370"/>
            <a:ext cx="12700" cy="575945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prstDash val="solid"/>
            <a:headEnd type="none"/>
            <a:tailEnd type="none"/>
          </a:ln>
        </p:spPr>
      </p:sp>
      <p:sp>
        <p:nvSpPr>
          <p:cNvPr id="16" name="Text 13"/>
          <p:cNvSpPr/>
          <p:nvPr>
            <p:custDataLst>
              <p:tags r:id="rId15"/>
            </p:custDataLst>
          </p:nvPr>
        </p:nvSpPr>
        <p:spPr>
          <a:xfrm>
            <a:off x="5268595" y="4545965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17" name="Text 14"/>
          <p:cNvSpPr/>
          <p:nvPr>
            <p:custDataLst>
              <p:tags r:id="rId16"/>
            </p:custDataLst>
          </p:nvPr>
        </p:nvSpPr>
        <p:spPr>
          <a:xfrm>
            <a:off x="6335395" y="4651375"/>
            <a:ext cx="55473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创新突破</a:t>
            </a:r>
            <a:endParaRPr lang="en-US" sz="1600" dirty="0"/>
          </a:p>
        </p:txBody>
      </p:sp>
      <p:sp>
        <p:nvSpPr>
          <p:cNvPr id="18" name="Shape 15"/>
          <p:cNvSpPr/>
          <p:nvPr>
            <p:custDataLst>
              <p:tags r:id="rId17"/>
            </p:custDataLst>
          </p:nvPr>
        </p:nvSpPr>
        <p:spPr>
          <a:xfrm flipH="1">
            <a:off x="6266815" y="5447030"/>
            <a:ext cx="12700" cy="575945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rgbClr val="000000">
                    <a:alpha val="0"/>
                  </a:srgbClr>
                </a:gs>
                <a:gs pos="5000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prstDash val="solid"/>
            <a:headEnd type="none"/>
            <a:tailEnd type="none"/>
          </a:ln>
        </p:spPr>
      </p:sp>
      <p:sp>
        <p:nvSpPr>
          <p:cNvPr id="19" name="Text 16"/>
          <p:cNvSpPr/>
          <p:nvPr>
            <p:custDataLst>
              <p:tags r:id="rId18"/>
            </p:custDataLst>
          </p:nvPr>
        </p:nvSpPr>
        <p:spPr>
          <a:xfrm>
            <a:off x="5268595" y="5381625"/>
            <a:ext cx="1041400" cy="487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20" name="Text 17"/>
          <p:cNvSpPr/>
          <p:nvPr>
            <p:custDataLst>
              <p:tags r:id="rId19"/>
            </p:custDataLst>
          </p:nvPr>
        </p:nvSpPr>
        <p:spPr>
          <a:xfrm>
            <a:off x="6335395" y="5487035"/>
            <a:ext cx="55981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实施路径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351280" y="2143125"/>
            <a:ext cx="22352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54305" y="3340100"/>
            <a:ext cx="4629150" cy="6896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pic>
        <p:nvPicPr>
          <p:cNvPr id="23" name="Image 1" descr="https://test-kimi-img.moonshot.cn/pub/slides/slides_tmpl/image/25-05-30-10:57:02-d0shsvk75iks832je9u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4840" y="2279015"/>
            <a:ext cx="3980815" cy="21215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0" y="12788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745105" y="2883535"/>
            <a:ext cx="6702425" cy="920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教育价值</a:t>
            </a:r>
            <a:endParaRPr lang="en-US" sz="1600" dirty="0"/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5-30-10:57:06-d0sht0k75iks832je9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rot="21000000">
            <a:off x="1001395" y="1683385"/>
            <a:ext cx="2458085" cy="3895725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8" name="Text 5"/>
          <p:cNvSpPr/>
          <p:nvPr/>
        </p:nvSpPr>
        <p:spPr>
          <a:xfrm rot="21000000">
            <a:off x="1001395" y="1683385"/>
            <a:ext cx="2458085" cy="389572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9" name="Image 1" descr="https://test-kimi-img.moonshot.cn/pub/slides/slides_tmpl/image/25-05-30-10:57:52-d0shtc475iks832jea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45" y="1897380"/>
            <a:ext cx="2682240" cy="390779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167130" y="380365"/>
            <a:ext cx="9799955" cy="43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从“一刀切”到“千人千面”</a:t>
            </a:r>
            <a:endParaRPr lang="en-US" sz="1600" dirty="0"/>
          </a:p>
        </p:txBody>
      </p:sp>
      <p:sp>
        <p:nvSpPr>
          <p:cNvPr id="11" name="Shape 7"/>
          <p:cNvSpPr/>
          <p:nvPr>
            <p:custDataLst>
              <p:tags r:id="rId3"/>
            </p:custDataLst>
          </p:nvPr>
        </p:nvSpPr>
        <p:spPr>
          <a:xfrm>
            <a:off x="4084955" y="1574800"/>
            <a:ext cx="7435850" cy="1767840"/>
          </a:xfrm>
          <a:prstGeom prst="roundRect">
            <a:avLst/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DE7FB"/>
                </a:gs>
                <a:gs pos="100000">
                  <a:srgbClr val="5289ED"/>
                </a:gs>
              </a:gsLst>
              <a:lin ang="2700000" scaled="1"/>
            </a:gra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4084955" y="1574800"/>
            <a:ext cx="7435850" cy="176784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Text 9"/>
          <p:cNvSpPr/>
          <p:nvPr>
            <p:custDataLst>
              <p:tags r:id="rId4"/>
            </p:custDataLst>
          </p:nvPr>
        </p:nvSpPr>
        <p:spPr>
          <a:xfrm>
            <a:off x="5907405" y="1724660"/>
            <a:ext cx="542353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01.学生价值</a:t>
            </a:r>
            <a:endParaRPr lang="en-US" sz="1600" dirty="0"/>
          </a:p>
        </p:txBody>
      </p:sp>
      <p:sp>
        <p:nvSpPr>
          <p:cNvPr id="14" name="Text 10"/>
          <p:cNvSpPr/>
          <p:nvPr>
            <p:custDataLst>
              <p:tags r:id="rId5"/>
            </p:custDataLst>
          </p:nvPr>
        </p:nvSpPr>
        <p:spPr>
          <a:xfrm>
            <a:off x="5907405" y="2076450"/>
            <a:ext cx="5423535" cy="552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学生参与度提升15%，焦虑情绪减少，个性化提示助力学习效果提升，激发学习积极性。</a:t>
            </a:r>
            <a:endParaRPr lang="en-US" sz="1600" dirty="0"/>
          </a:p>
        </p:txBody>
      </p:sp>
      <p:sp>
        <p:nvSpPr>
          <p:cNvPr id="15" name="Shape 11"/>
          <p:cNvSpPr/>
          <p:nvPr>
            <p:custDataLst>
              <p:tags r:id="rId6"/>
            </p:custDataLst>
          </p:nvPr>
        </p:nvSpPr>
        <p:spPr>
          <a:xfrm>
            <a:off x="4323080" y="1795780"/>
            <a:ext cx="1325880" cy="1325880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16" name="Text 12"/>
          <p:cNvSpPr/>
          <p:nvPr/>
        </p:nvSpPr>
        <p:spPr>
          <a:xfrm>
            <a:off x="4323080" y="1795780"/>
            <a:ext cx="1325880" cy="13258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Text 13"/>
          <p:cNvSpPr/>
          <p:nvPr>
            <p:custDataLst>
              <p:tags r:id="rId7"/>
            </p:custDataLst>
          </p:nvPr>
        </p:nvSpPr>
        <p:spPr>
          <a:xfrm>
            <a:off x="4499610" y="2058035"/>
            <a:ext cx="972185" cy="681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1381125" y="2271395"/>
            <a:ext cx="2138971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03.教师价值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1381125" y="2927985"/>
            <a:ext cx="2176145" cy="11049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系统助力教师决策效率提升40%，动态调整教学分组和节奏，精准满足不同学生需求。</a:t>
            </a:r>
            <a:endParaRPr lang="en-US" sz="1600" dirty="0"/>
          </a:p>
        </p:txBody>
      </p:sp>
      <p:sp>
        <p:nvSpPr>
          <p:cNvPr id="20" name="Shape 16"/>
          <p:cNvSpPr/>
          <p:nvPr>
            <p:custDataLst>
              <p:tags r:id="rId8"/>
            </p:custDataLst>
          </p:nvPr>
        </p:nvSpPr>
        <p:spPr>
          <a:xfrm>
            <a:off x="4084955" y="3667760"/>
            <a:ext cx="7435850" cy="1767840"/>
          </a:xfrm>
          <a:prstGeom prst="roundRect">
            <a:avLst/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DE7FB"/>
                </a:gs>
                <a:gs pos="100000">
                  <a:srgbClr val="5289ED"/>
                </a:gs>
              </a:gsLst>
              <a:lin ang="2700000" scaled="1"/>
            </a:gra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4084955" y="3667760"/>
            <a:ext cx="7435850" cy="176784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Text 18"/>
          <p:cNvSpPr/>
          <p:nvPr>
            <p:custDataLst>
              <p:tags r:id="rId9"/>
            </p:custDataLst>
          </p:nvPr>
        </p:nvSpPr>
        <p:spPr>
          <a:xfrm>
            <a:off x="5907405" y="3817620"/>
            <a:ext cx="542353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02.公平性价值</a:t>
            </a:r>
            <a:endParaRPr lang="en-US" sz="1600" dirty="0"/>
          </a:p>
        </p:txBody>
      </p:sp>
      <p:sp>
        <p:nvSpPr>
          <p:cNvPr id="23" name="Text 19"/>
          <p:cNvSpPr/>
          <p:nvPr>
            <p:custDataLst>
              <p:tags r:id="rId10"/>
            </p:custDataLst>
          </p:nvPr>
        </p:nvSpPr>
        <p:spPr>
          <a:xfrm>
            <a:off x="5907405" y="4169410"/>
            <a:ext cx="5423535" cy="552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低成本硬件（小于200元摄像头）覆盖乡村教室，推动教育资源均衡发展，缩小城乡教育差距。</a:t>
            </a:r>
            <a:endParaRPr lang="en-US" sz="1600" dirty="0"/>
          </a:p>
        </p:txBody>
      </p:sp>
      <p:sp>
        <p:nvSpPr>
          <p:cNvPr id="24" name="Shape 20"/>
          <p:cNvSpPr/>
          <p:nvPr>
            <p:custDataLst>
              <p:tags r:id="rId11"/>
            </p:custDataLst>
          </p:nvPr>
        </p:nvSpPr>
        <p:spPr>
          <a:xfrm>
            <a:off x="4323080" y="3888740"/>
            <a:ext cx="1325880" cy="1325880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25" name="Text 21"/>
          <p:cNvSpPr/>
          <p:nvPr/>
        </p:nvSpPr>
        <p:spPr>
          <a:xfrm>
            <a:off x="4323080" y="3888740"/>
            <a:ext cx="1325880" cy="13258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Text 22"/>
          <p:cNvSpPr/>
          <p:nvPr>
            <p:custDataLst>
              <p:tags r:id="rId12"/>
            </p:custDataLst>
          </p:nvPr>
        </p:nvSpPr>
        <p:spPr>
          <a:xfrm>
            <a:off x="4499610" y="4150995"/>
            <a:ext cx="972185" cy="681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0" y="12788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09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745105" y="2883535"/>
            <a:ext cx="6702425" cy="10147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团队</a:t>
            </a:r>
            <a:r>
              <a:rPr lang="zh-CN" alt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与资源</a:t>
            </a:r>
            <a:endParaRPr lang="zh-CN" altLang="en-US" sz="6000" b="1" dirty="0">
              <a:solidFill>
                <a:srgbClr val="40404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5-30-10:57:06-d0sht0k75iks832je9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7130" y="380365"/>
            <a:ext cx="9799955" cy="43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跨学科黄金组合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1391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391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3658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算法团队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346835" y="2470785"/>
            <a:ext cx="2694940" cy="12801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朱红娟（教育硕士）和陈祥龙（AI硕士）强强联合，兼具教育理论和AI技术优势，为系统研发提供坚实保障。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11512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13" name="Text 10"/>
          <p:cNvSpPr/>
          <p:nvPr/>
        </p:nvSpPr>
        <p:spPr>
          <a:xfrm>
            <a:off x="11512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 flipH="1">
            <a:off x="11506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15" name="Text 12"/>
          <p:cNvSpPr/>
          <p:nvPr/>
        </p:nvSpPr>
        <p:spPr>
          <a:xfrm>
            <a:off x="11506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45808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5808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8075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顾问团队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4788535" y="2470785"/>
            <a:ext cx="2694940" cy="12801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安然副教授（教育政策）和郭大波教授（认知科学）提供专业指导，确保系统符合教育政策和认知科学规律。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45929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1" name="Text 18"/>
          <p:cNvSpPr/>
          <p:nvPr/>
        </p:nvSpPr>
        <p:spPr>
          <a:xfrm>
            <a:off x="45929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 flipH="1">
            <a:off x="45923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3" name="Text 20"/>
          <p:cNvSpPr/>
          <p:nvPr/>
        </p:nvSpPr>
        <p:spPr>
          <a:xfrm>
            <a:off x="45923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80225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80225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8249285" y="180340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硬件资源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8230235" y="2470785"/>
            <a:ext cx="2694940" cy="12801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拥有2台A100服务器、Jetson Xavier边缘设备和100TB存储，为系统开发和运行提供强大硬件支持。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80346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9" name="Text 26"/>
          <p:cNvSpPr/>
          <p:nvPr/>
        </p:nvSpPr>
        <p:spPr>
          <a:xfrm>
            <a:off x="80346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 flipH="1">
            <a:off x="80340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31" name="Text 28"/>
          <p:cNvSpPr/>
          <p:nvPr/>
        </p:nvSpPr>
        <p:spPr>
          <a:xfrm>
            <a:off x="80340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7130" y="380365"/>
            <a:ext cx="979995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资源支持</a:t>
            </a:r>
            <a:endParaRPr lang="zh-CN" altLang="en-US" sz="28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>
            <a:off x="11391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1391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Text 7"/>
          <p:cNvSpPr/>
          <p:nvPr>
            <p:custDataLst>
              <p:tags r:id="rId3"/>
            </p:custDataLst>
          </p:nvPr>
        </p:nvSpPr>
        <p:spPr>
          <a:xfrm>
            <a:off x="1263650" y="1273175"/>
            <a:ext cx="265557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服务器</a:t>
            </a:r>
            <a:r>
              <a:rPr lang="zh-CN" alt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实拍</a:t>
            </a:r>
            <a:endParaRPr lang="zh-CN" altLang="en-US" sz="18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Shape 9"/>
          <p:cNvSpPr/>
          <p:nvPr>
            <p:custDataLst>
              <p:tags r:id="rId4"/>
            </p:custDataLst>
          </p:nvPr>
        </p:nvSpPr>
        <p:spPr>
          <a:xfrm>
            <a:off x="11512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13" name="Text 10"/>
          <p:cNvSpPr/>
          <p:nvPr/>
        </p:nvSpPr>
        <p:spPr>
          <a:xfrm>
            <a:off x="11512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>
            <p:custDataLst>
              <p:tags r:id="rId5"/>
            </p:custDataLst>
          </p:nvPr>
        </p:nvSpPr>
        <p:spPr>
          <a:xfrm flipH="1">
            <a:off x="11506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15" name="Text 12"/>
          <p:cNvSpPr/>
          <p:nvPr/>
        </p:nvSpPr>
        <p:spPr>
          <a:xfrm>
            <a:off x="11506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>
            <p:custDataLst>
              <p:tags r:id="rId6"/>
            </p:custDataLst>
          </p:nvPr>
        </p:nvSpPr>
        <p:spPr>
          <a:xfrm>
            <a:off x="45808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5808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5"/>
          <p:cNvSpPr/>
          <p:nvPr>
            <p:custDataLst>
              <p:tags r:id="rId7"/>
            </p:custDataLst>
          </p:nvPr>
        </p:nvSpPr>
        <p:spPr>
          <a:xfrm>
            <a:off x="4592955" y="1273175"/>
            <a:ext cx="265557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摄像头</a:t>
            </a:r>
            <a:r>
              <a:rPr lang="zh-CN" alt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实物</a:t>
            </a:r>
            <a:endParaRPr lang="zh-CN" altLang="en-US" sz="18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0" name="Shape 17"/>
          <p:cNvSpPr/>
          <p:nvPr>
            <p:custDataLst>
              <p:tags r:id="rId8"/>
            </p:custDataLst>
          </p:nvPr>
        </p:nvSpPr>
        <p:spPr>
          <a:xfrm>
            <a:off x="45929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1" name="Text 18"/>
          <p:cNvSpPr/>
          <p:nvPr/>
        </p:nvSpPr>
        <p:spPr>
          <a:xfrm>
            <a:off x="45929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9"/>
          <p:cNvSpPr/>
          <p:nvPr>
            <p:custDataLst>
              <p:tags r:id="rId9"/>
            </p:custDataLst>
          </p:nvPr>
        </p:nvSpPr>
        <p:spPr>
          <a:xfrm flipH="1">
            <a:off x="45923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3" name="Text 20"/>
          <p:cNvSpPr/>
          <p:nvPr/>
        </p:nvSpPr>
        <p:spPr>
          <a:xfrm>
            <a:off x="45923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Shape 21"/>
          <p:cNvSpPr/>
          <p:nvPr>
            <p:custDataLst>
              <p:tags r:id="rId10"/>
            </p:custDataLst>
          </p:nvPr>
        </p:nvSpPr>
        <p:spPr>
          <a:xfrm>
            <a:off x="8022590" y="1641475"/>
            <a:ext cx="3119120" cy="41941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5289ED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8022590" y="164147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Text 23"/>
          <p:cNvSpPr/>
          <p:nvPr>
            <p:custDataLst>
              <p:tags r:id="rId11"/>
            </p:custDataLst>
          </p:nvPr>
        </p:nvSpPr>
        <p:spPr>
          <a:xfrm>
            <a:off x="8133080" y="1273175"/>
            <a:ext cx="265557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图像识别算法</a:t>
            </a:r>
            <a:r>
              <a:rPr lang="zh-CN" alt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软著</a:t>
            </a:r>
            <a:endParaRPr lang="zh-CN" altLang="en-US" sz="1800" b="1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8" name="Shape 25"/>
          <p:cNvSpPr/>
          <p:nvPr>
            <p:custDataLst>
              <p:tags r:id="rId12"/>
            </p:custDataLst>
          </p:nvPr>
        </p:nvSpPr>
        <p:spPr>
          <a:xfrm>
            <a:off x="8034655" y="5075555"/>
            <a:ext cx="3107690" cy="76136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29" name="Text 26"/>
          <p:cNvSpPr/>
          <p:nvPr/>
        </p:nvSpPr>
        <p:spPr>
          <a:xfrm>
            <a:off x="8034655" y="5075555"/>
            <a:ext cx="3107690" cy="761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0" name="Shape 27"/>
          <p:cNvSpPr/>
          <p:nvPr>
            <p:custDataLst>
              <p:tags r:id="rId13"/>
            </p:custDataLst>
          </p:nvPr>
        </p:nvSpPr>
        <p:spPr>
          <a:xfrm flipH="1">
            <a:off x="8034020" y="4772025"/>
            <a:ext cx="3107690" cy="1064895"/>
          </a:xfrm>
          <a:prstGeom prst="rtTriangle">
            <a:avLst/>
          </a:prstGeom>
          <a:solidFill>
            <a:srgbClr val="5289ED"/>
          </a:solidFill>
        </p:spPr>
      </p:sp>
      <p:sp>
        <p:nvSpPr>
          <p:cNvPr id="31" name="Text 28"/>
          <p:cNvSpPr/>
          <p:nvPr/>
        </p:nvSpPr>
        <p:spPr>
          <a:xfrm>
            <a:off x="8034020" y="4772025"/>
            <a:ext cx="3107690" cy="10648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32" name="图片 31" descr="服务器实拍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179195" y="1711960"/>
            <a:ext cx="3049270" cy="4086225"/>
          </a:xfrm>
          <a:prstGeom prst="rect">
            <a:avLst/>
          </a:prstGeom>
        </p:spPr>
      </p:pic>
      <p:pic>
        <p:nvPicPr>
          <p:cNvPr id="33" name="图片 32" descr="摄像头实物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608195" y="1711960"/>
            <a:ext cx="3016885" cy="4085590"/>
          </a:xfrm>
          <a:prstGeom prst="rect">
            <a:avLst/>
          </a:prstGeom>
        </p:spPr>
      </p:pic>
      <p:pic>
        <p:nvPicPr>
          <p:cNvPr id="34" name="图片 33" descr="图像识别算法软著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065135" y="1711960"/>
            <a:ext cx="3044825" cy="40735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0" y="12788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10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745105" y="2883535"/>
            <a:ext cx="6702425" cy="10147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风险评估</a:t>
            </a:r>
            <a:endParaRPr lang="zh-CN" altLang="en-US" sz="6000" b="1" dirty="0">
              <a:solidFill>
                <a:srgbClr val="40404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5-30-10:57:06-d0sht0k75iks832je9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7130" y="380365"/>
            <a:ext cx="9799955" cy="43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三大风险与对策</a:t>
            </a:r>
            <a:endParaRPr lang="en-US" sz="1600" dirty="0"/>
          </a:p>
        </p:txBody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 rot="5400000">
            <a:off x="815975" y="2433955"/>
            <a:ext cx="3455035" cy="2957195"/>
          </a:xfrm>
          <a:custGeom>
            <a:avLst/>
            <a:gdLst/>
            <a:ahLst/>
            <a:cxnLst/>
            <a:rect l="l" t="t" r="r" b="b"/>
            <a:pathLst>
              <a:path w="3455035" h="2957195">
                <a:moveTo>
                  <a:pt x="1914525" y="0"/>
                </a:moveTo>
                <a:lnTo>
                  <a:pt x="2684780" y="0"/>
                </a:lnTo>
                <a:lnTo>
                  <a:pt x="3455035" y="1478597"/>
                </a:lnTo>
                <a:lnTo>
                  <a:pt x="2684780" y="2957195"/>
                </a:lnTo>
                <a:lnTo>
                  <a:pt x="0" y="2957195"/>
                </a:lnTo>
                <a:lnTo>
                  <a:pt x="0" y="0"/>
                </a:lnTo>
                <a:lnTo>
                  <a:pt x="1914525" y="0"/>
                </a:lnTo>
                <a:close/>
              </a:path>
            </a:pathLst>
          </a:custGeom>
          <a:solidFill>
            <a:srgbClr val="FFFFFF"/>
          </a:solidFill>
          <a:ln w="19050">
            <a:gradFill flip="none" rotWithShape="1">
              <a:gsLst>
                <a:gs pos="0">
                  <a:srgbClr val="175BD9"/>
                </a:gs>
                <a:gs pos="100000">
                  <a:srgbClr val="5289ED"/>
                </a:gs>
              </a:gsLst>
              <a:lin ang="2700000" scaled="1"/>
            </a:gradFill>
            <a:prstDash val="solid"/>
          </a:ln>
        </p:spPr>
      </p:sp>
      <p:sp>
        <p:nvSpPr>
          <p:cNvPr id="9" name="Text 6"/>
          <p:cNvSpPr/>
          <p:nvPr/>
        </p:nvSpPr>
        <p:spPr>
          <a:xfrm rot="5400000">
            <a:off x="815975" y="2433955"/>
            <a:ext cx="3455035" cy="29571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>
            <p:custDataLst>
              <p:tags r:id="rId3"/>
            </p:custDataLst>
          </p:nvPr>
        </p:nvSpPr>
        <p:spPr>
          <a:xfrm>
            <a:off x="1031240" y="1775460"/>
            <a:ext cx="3023870" cy="762000"/>
          </a:xfrm>
          <a:prstGeom prst="roundRect">
            <a:avLst>
              <a:gd name="adj" fmla="val 0"/>
            </a:avLst>
          </a:prstGeom>
          <a:solidFill>
            <a:srgbClr val="5289ED"/>
          </a:solidFill>
        </p:spPr>
      </p:sp>
      <p:sp>
        <p:nvSpPr>
          <p:cNvPr id="11" name="Text 8"/>
          <p:cNvSpPr/>
          <p:nvPr/>
        </p:nvSpPr>
        <p:spPr>
          <a:xfrm>
            <a:off x="1031240" y="1775460"/>
            <a:ext cx="3023870" cy="7620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9"/>
          <p:cNvSpPr/>
          <p:nvPr>
            <p:custDataLst>
              <p:tags r:id="rId4"/>
            </p:custDataLst>
          </p:nvPr>
        </p:nvSpPr>
        <p:spPr>
          <a:xfrm>
            <a:off x="1264920" y="2018665"/>
            <a:ext cx="255651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技术风险</a:t>
            </a:r>
            <a:endParaRPr lang="en-US" sz="1600" dirty="0"/>
          </a:p>
        </p:txBody>
      </p:sp>
      <p:sp>
        <p:nvSpPr>
          <p:cNvPr id="13" name="Text 10"/>
          <p:cNvSpPr/>
          <p:nvPr>
            <p:custDataLst>
              <p:tags r:id="rId5"/>
            </p:custDataLst>
          </p:nvPr>
        </p:nvSpPr>
        <p:spPr>
          <a:xfrm>
            <a:off x="1136015" y="3273425"/>
            <a:ext cx="2814320" cy="7975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采用模型蒸馏和边缘计算技术，降低系统延迟，提升技术稳定性和可靠性。</a:t>
            </a:r>
            <a:endParaRPr lang="en-US" sz="1600" dirty="0"/>
          </a:p>
        </p:txBody>
      </p:sp>
      <p:sp>
        <p:nvSpPr>
          <p:cNvPr id="14" name="Shape 11"/>
          <p:cNvSpPr/>
          <p:nvPr>
            <p:custDataLst>
              <p:tags r:id="rId6"/>
            </p:custDataLst>
          </p:nvPr>
        </p:nvSpPr>
        <p:spPr>
          <a:xfrm>
            <a:off x="2017395" y="5783580"/>
            <a:ext cx="1052195" cy="121920"/>
          </a:xfrm>
          <a:prstGeom prst="ellipse">
            <a:avLst/>
          </a:prstGeom>
          <a:solidFill>
            <a:srgbClr val="5289ED">
              <a:alpha val="65098"/>
            </a:srgbClr>
          </a:solidFill>
        </p:spPr>
      </p:sp>
      <p:sp>
        <p:nvSpPr>
          <p:cNvPr id="15" name="Text 12"/>
          <p:cNvSpPr/>
          <p:nvPr/>
        </p:nvSpPr>
        <p:spPr>
          <a:xfrm>
            <a:off x="2017395" y="5783580"/>
            <a:ext cx="1052195" cy="1219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>
            <p:custDataLst>
              <p:tags r:id="rId7"/>
            </p:custDataLst>
          </p:nvPr>
        </p:nvSpPr>
        <p:spPr>
          <a:xfrm rot="5400000">
            <a:off x="4349115" y="2037715"/>
            <a:ext cx="3455035" cy="2957195"/>
          </a:xfrm>
          <a:custGeom>
            <a:avLst/>
            <a:gdLst/>
            <a:ahLst/>
            <a:cxnLst/>
            <a:rect l="l" t="t" r="r" b="b"/>
            <a:pathLst>
              <a:path w="3455035" h="2957195">
                <a:moveTo>
                  <a:pt x="1914525" y="0"/>
                </a:moveTo>
                <a:lnTo>
                  <a:pt x="2684780" y="0"/>
                </a:lnTo>
                <a:lnTo>
                  <a:pt x="3455035" y="1478597"/>
                </a:lnTo>
                <a:lnTo>
                  <a:pt x="2684780" y="2957195"/>
                </a:lnTo>
                <a:lnTo>
                  <a:pt x="0" y="2957195"/>
                </a:lnTo>
                <a:lnTo>
                  <a:pt x="0" y="0"/>
                </a:lnTo>
                <a:lnTo>
                  <a:pt x="1914525" y="0"/>
                </a:lnTo>
                <a:close/>
              </a:path>
            </a:pathLst>
          </a:custGeom>
          <a:solidFill>
            <a:srgbClr val="FFFFFF"/>
          </a:solidFill>
          <a:ln w="19050">
            <a:gradFill flip="none" rotWithShape="1">
              <a:gsLst>
                <a:gs pos="0">
                  <a:srgbClr val="175BD9"/>
                </a:gs>
                <a:gs pos="100000">
                  <a:srgbClr val="5289ED"/>
                </a:gs>
              </a:gsLst>
              <a:lin ang="2700000" scaled="1"/>
            </a:gradFill>
            <a:prstDash val="solid"/>
          </a:ln>
        </p:spPr>
      </p:sp>
      <p:sp>
        <p:nvSpPr>
          <p:cNvPr id="17" name="Text 14"/>
          <p:cNvSpPr/>
          <p:nvPr/>
        </p:nvSpPr>
        <p:spPr>
          <a:xfrm rot="5400000">
            <a:off x="4349115" y="2037715"/>
            <a:ext cx="3455035" cy="29571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5"/>
          <p:cNvSpPr/>
          <p:nvPr>
            <p:custDataLst>
              <p:tags r:id="rId8"/>
            </p:custDataLst>
          </p:nvPr>
        </p:nvSpPr>
        <p:spPr>
          <a:xfrm>
            <a:off x="4564380" y="1379220"/>
            <a:ext cx="3023870" cy="762000"/>
          </a:xfrm>
          <a:prstGeom prst="roundRect">
            <a:avLst>
              <a:gd name="adj" fmla="val 0"/>
            </a:avLst>
          </a:prstGeom>
          <a:solidFill>
            <a:srgbClr val="5289ED"/>
          </a:solidFill>
        </p:spPr>
      </p:sp>
      <p:sp>
        <p:nvSpPr>
          <p:cNvPr id="19" name="Text 16"/>
          <p:cNvSpPr/>
          <p:nvPr/>
        </p:nvSpPr>
        <p:spPr>
          <a:xfrm>
            <a:off x="4564380" y="1379220"/>
            <a:ext cx="3023870" cy="7620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Text 17"/>
          <p:cNvSpPr/>
          <p:nvPr>
            <p:custDataLst>
              <p:tags r:id="rId9"/>
            </p:custDataLst>
          </p:nvPr>
        </p:nvSpPr>
        <p:spPr>
          <a:xfrm>
            <a:off x="4798060" y="1622425"/>
            <a:ext cx="255651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隐私风险</a:t>
            </a:r>
            <a:endParaRPr lang="en-US" sz="1600" dirty="0"/>
          </a:p>
        </p:txBody>
      </p:sp>
      <p:sp>
        <p:nvSpPr>
          <p:cNvPr id="21" name="Text 18"/>
          <p:cNvSpPr/>
          <p:nvPr>
            <p:custDataLst>
              <p:tags r:id="rId10"/>
            </p:custDataLst>
          </p:nvPr>
        </p:nvSpPr>
        <p:spPr>
          <a:xfrm>
            <a:off x="4669155" y="2886075"/>
            <a:ext cx="2814320" cy="1071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实施边缘脱敏和联邦学习策略，确保学生数据隐私安全，符合相关法律法规要求。</a:t>
            </a:r>
            <a:endParaRPr lang="en-US" sz="1600" dirty="0"/>
          </a:p>
        </p:txBody>
      </p:sp>
      <p:sp>
        <p:nvSpPr>
          <p:cNvPr id="22" name="Shape 19"/>
          <p:cNvSpPr/>
          <p:nvPr>
            <p:custDataLst>
              <p:tags r:id="rId11"/>
            </p:custDataLst>
          </p:nvPr>
        </p:nvSpPr>
        <p:spPr>
          <a:xfrm>
            <a:off x="5550535" y="5387340"/>
            <a:ext cx="1052195" cy="121920"/>
          </a:xfrm>
          <a:prstGeom prst="ellipse">
            <a:avLst/>
          </a:prstGeom>
          <a:solidFill>
            <a:srgbClr val="5289ED">
              <a:alpha val="65098"/>
            </a:srgbClr>
          </a:solidFill>
        </p:spPr>
      </p:sp>
      <p:sp>
        <p:nvSpPr>
          <p:cNvPr id="23" name="Text 20"/>
          <p:cNvSpPr/>
          <p:nvPr/>
        </p:nvSpPr>
        <p:spPr>
          <a:xfrm>
            <a:off x="5550535" y="5387340"/>
            <a:ext cx="1052195" cy="1219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Shape 21"/>
          <p:cNvSpPr/>
          <p:nvPr>
            <p:custDataLst>
              <p:tags r:id="rId12"/>
            </p:custDataLst>
          </p:nvPr>
        </p:nvSpPr>
        <p:spPr>
          <a:xfrm rot="5400000">
            <a:off x="7882255" y="2433955"/>
            <a:ext cx="3455035" cy="2957195"/>
          </a:xfrm>
          <a:custGeom>
            <a:avLst/>
            <a:gdLst/>
            <a:ahLst/>
            <a:cxnLst/>
            <a:rect l="l" t="t" r="r" b="b"/>
            <a:pathLst>
              <a:path w="3455035" h="2957195">
                <a:moveTo>
                  <a:pt x="1914525" y="0"/>
                </a:moveTo>
                <a:lnTo>
                  <a:pt x="2684780" y="0"/>
                </a:lnTo>
                <a:lnTo>
                  <a:pt x="3455035" y="1478597"/>
                </a:lnTo>
                <a:lnTo>
                  <a:pt x="2684780" y="2957195"/>
                </a:lnTo>
                <a:lnTo>
                  <a:pt x="0" y="2957195"/>
                </a:lnTo>
                <a:lnTo>
                  <a:pt x="0" y="0"/>
                </a:lnTo>
                <a:lnTo>
                  <a:pt x="1914525" y="0"/>
                </a:lnTo>
                <a:close/>
              </a:path>
            </a:pathLst>
          </a:custGeom>
          <a:solidFill>
            <a:srgbClr val="FFFFFF"/>
          </a:solidFill>
          <a:ln w="19050">
            <a:gradFill flip="none" rotWithShape="1">
              <a:gsLst>
                <a:gs pos="0">
                  <a:srgbClr val="175BD9"/>
                </a:gs>
                <a:gs pos="100000">
                  <a:srgbClr val="5289ED"/>
                </a:gs>
              </a:gsLst>
              <a:lin ang="2700000" scaled="1"/>
            </a:gradFill>
            <a:prstDash val="solid"/>
          </a:ln>
        </p:spPr>
      </p:sp>
      <p:sp>
        <p:nvSpPr>
          <p:cNvPr id="25" name="Text 22"/>
          <p:cNvSpPr/>
          <p:nvPr/>
        </p:nvSpPr>
        <p:spPr>
          <a:xfrm rot="5400000">
            <a:off x="7882255" y="2433955"/>
            <a:ext cx="3455035" cy="295719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Shape 23"/>
          <p:cNvSpPr/>
          <p:nvPr>
            <p:custDataLst>
              <p:tags r:id="rId13"/>
            </p:custDataLst>
          </p:nvPr>
        </p:nvSpPr>
        <p:spPr>
          <a:xfrm>
            <a:off x="8097520" y="1775460"/>
            <a:ext cx="3023870" cy="762000"/>
          </a:xfrm>
          <a:prstGeom prst="roundRect">
            <a:avLst>
              <a:gd name="adj" fmla="val 0"/>
            </a:avLst>
          </a:prstGeom>
          <a:solidFill>
            <a:srgbClr val="5289ED"/>
          </a:solidFill>
        </p:spPr>
      </p:sp>
      <p:sp>
        <p:nvSpPr>
          <p:cNvPr id="27" name="Text 24"/>
          <p:cNvSpPr/>
          <p:nvPr/>
        </p:nvSpPr>
        <p:spPr>
          <a:xfrm>
            <a:off x="8097520" y="1775460"/>
            <a:ext cx="3023870" cy="7620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8" name="Text 25"/>
          <p:cNvSpPr/>
          <p:nvPr>
            <p:custDataLst>
              <p:tags r:id="rId14"/>
            </p:custDataLst>
          </p:nvPr>
        </p:nvSpPr>
        <p:spPr>
          <a:xfrm>
            <a:off x="8331200" y="2018665"/>
            <a:ext cx="255651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实施风险</a:t>
            </a:r>
            <a:endParaRPr lang="en-US" sz="1600" dirty="0"/>
          </a:p>
        </p:txBody>
      </p:sp>
      <p:sp>
        <p:nvSpPr>
          <p:cNvPr id="29" name="Text 26"/>
          <p:cNvSpPr/>
          <p:nvPr>
            <p:custDataLst>
              <p:tags r:id="rId15"/>
            </p:custDataLst>
          </p:nvPr>
        </p:nvSpPr>
        <p:spPr>
          <a:xfrm>
            <a:off x="8202295" y="2999105"/>
            <a:ext cx="2814320" cy="1071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采用敏捷开发模式，设立教师委员会进行迭代优化，及时调整实施策略，确保项目顺利推进。</a:t>
            </a:r>
            <a:endParaRPr lang="en-US" sz="1600" dirty="0"/>
          </a:p>
        </p:txBody>
      </p:sp>
      <p:sp>
        <p:nvSpPr>
          <p:cNvPr id="30" name="Shape 27"/>
          <p:cNvSpPr/>
          <p:nvPr>
            <p:custDataLst>
              <p:tags r:id="rId16"/>
            </p:custDataLst>
          </p:nvPr>
        </p:nvSpPr>
        <p:spPr>
          <a:xfrm>
            <a:off x="9083675" y="5783580"/>
            <a:ext cx="1052195" cy="121920"/>
          </a:xfrm>
          <a:prstGeom prst="ellipse">
            <a:avLst/>
          </a:prstGeom>
          <a:solidFill>
            <a:srgbClr val="5289ED">
              <a:alpha val="65098"/>
            </a:srgbClr>
          </a:solidFill>
        </p:spPr>
      </p:sp>
      <p:sp>
        <p:nvSpPr>
          <p:cNvPr id="31" name="Text 28"/>
          <p:cNvSpPr/>
          <p:nvPr/>
        </p:nvSpPr>
        <p:spPr>
          <a:xfrm>
            <a:off x="9083675" y="5783580"/>
            <a:ext cx="1052195" cy="1219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0" y="12788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11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745105" y="2883535"/>
            <a:ext cx="6702425" cy="10147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未来</a:t>
            </a:r>
            <a:r>
              <a:rPr lang="zh-CN" alt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展望</a:t>
            </a:r>
            <a:endParaRPr lang="zh-CN" altLang="en-US" sz="6000" b="1" dirty="0">
              <a:solidFill>
                <a:srgbClr val="40404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5-30-10:57:06-d0sht0k75iks832je9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8" name="Text 5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10" name="Text 7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-635" y="-1905"/>
            <a:ext cx="4821555" cy="6859905"/>
          </a:xfrm>
          <a:prstGeom prst="rect">
            <a:avLst/>
          </a:prstGeom>
          <a:solidFill>
            <a:srgbClr val="5289ED"/>
          </a:solidFill>
        </p:spPr>
        <p:txBody>
          <a:bodyPr/>
          <a:p>
            <a:endParaRPr lang="zh-CN" altLang="en-US"/>
          </a:p>
        </p:txBody>
      </p:sp>
      <p:sp>
        <p:nvSpPr>
          <p:cNvPr id="13" name="Shape 10"/>
          <p:cNvSpPr/>
          <p:nvPr/>
        </p:nvSpPr>
        <p:spPr>
          <a:xfrm>
            <a:off x="788670" y="1508760"/>
            <a:ext cx="3535680" cy="4556760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06400" y="1508760"/>
            <a:ext cx="3535680" cy="455676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034415" y="1746250"/>
            <a:ext cx="2712720" cy="398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技术深化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970915" y="2676525"/>
            <a:ext cx="3182620" cy="10971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融合EEG和眼动数据，构建神经科学级学生画像，进一步提升对学习状态的精准监测。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568325" y="2587625"/>
            <a:ext cx="3178810" cy="0"/>
          </a:xfrm>
          <a:prstGeom prst="line">
            <a:avLst/>
          </a:prstGeom>
          <a:noFill/>
          <a:ln w="31750">
            <a:solidFill>
              <a:srgbClr val="5289ED"/>
            </a:solidFill>
            <a:prstDash val="solid"/>
            <a:headEnd type="none"/>
            <a:tailEnd type="none"/>
          </a:ln>
        </p:spPr>
      </p:sp>
      <p:sp>
        <p:nvSpPr>
          <p:cNvPr id="19" name="Shape 16"/>
          <p:cNvSpPr/>
          <p:nvPr/>
        </p:nvSpPr>
        <p:spPr>
          <a:xfrm>
            <a:off x="568325" y="2498725"/>
            <a:ext cx="3178810" cy="0"/>
          </a:xfrm>
          <a:prstGeom prst="line">
            <a:avLst/>
          </a:prstGeom>
          <a:noFill/>
          <a:ln w="12700">
            <a:solidFill>
              <a:srgbClr val="5289ED"/>
            </a:solidFill>
            <a:prstDash val="solid"/>
            <a:headEnd type="none"/>
            <a:tailEnd type="none"/>
          </a:ln>
        </p:spPr>
      </p:sp>
      <p:sp>
        <p:nvSpPr>
          <p:cNvPr id="20" name="Shape 17"/>
          <p:cNvSpPr/>
          <p:nvPr>
            <p:custDataLst>
              <p:tags r:id="rId2"/>
            </p:custDataLst>
          </p:nvPr>
        </p:nvSpPr>
        <p:spPr>
          <a:xfrm>
            <a:off x="5000625" y="1233805"/>
            <a:ext cx="6316980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5000625" y="1233805"/>
            <a:ext cx="6316980" cy="19056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9"/>
          <p:cNvSpPr/>
          <p:nvPr>
            <p:custDataLst>
              <p:tags r:id="rId3"/>
            </p:custDataLst>
          </p:nvPr>
        </p:nvSpPr>
        <p:spPr>
          <a:xfrm rot="5400000">
            <a:off x="5269230" y="1395095"/>
            <a:ext cx="271145" cy="252730"/>
          </a:xfrm>
          <a:prstGeom prst="triangle">
            <a:avLst/>
          </a:prstGeom>
          <a:solidFill>
            <a:srgbClr val="175BD9"/>
          </a:solidFill>
        </p:spPr>
      </p:sp>
      <p:sp>
        <p:nvSpPr>
          <p:cNvPr id="23" name="Text 20"/>
          <p:cNvSpPr/>
          <p:nvPr/>
        </p:nvSpPr>
        <p:spPr>
          <a:xfrm rot="5400000">
            <a:off x="5269230" y="1395095"/>
            <a:ext cx="271145" cy="252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Text 21"/>
          <p:cNvSpPr/>
          <p:nvPr>
            <p:custDataLst>
              <p:tags r:id="rId4"/>
            </p:custDataLst>
          </p:nvPr>
        </p:nvSpPr>
        <p:spPr>
          <a:xfrm>
            <a:off x="5586095" y="1362710"/>
            <a:ext cx="5475605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场景拓展</a:t>
            </a:r>
            <a:endParaRPr lang="en-US" sz="1600" dirty="0"/>
          </a:p>
        </p:txBody>
      </p:sp>
      <p:sp>
        <p:nvSpPr>
          <p:cNvPr id="25" name="Text 22"/>
          <p:cNvSpPr/>
          <p:nvPr>
            <p:custDataLst>
              <p:tags r:id="rId5"/>
            </p:custDataLst>
          </p:nvPr>
        </p:nvSpPr>
        <p:spPr>
          <a:xfrm>
            <a:off x="5163185" y="1706245"/>
            <a:ext cx="5905500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拓展至职业教育VR监测和特殊教育多模态交互，满足多样化教育场景需求，助力教育多元化发展。</a:t>
            </a:r>
            <a:endParaRPr lang="en-US" sz="1600" dirty="0"/>
          </a:p>
        </p:txBody>
      </p:sp>
      <p:sp>
        <p:nvSpPr>
          <p:cNvPr id="26" name="Shape 23"/>
          <p:cNvSpPr/>
          <p:nvPr>
            <p:custDataLst>
              <p:tags r:id="rId6"/>
            </p:custDataLst>
          </p:nvPr>
        </p:nvSpPr>
        <p:spPr>
          <a:xfrm>
            <a:off x="5000625" y="3707765"/>
            <a:ext cx="6316980" cy="1905635"/>
          </a:xfrm>
          <a:prstGeom prst="roundRect">
            <a:avLst>
              <a:gd name="adj" fmla="val 6321"/>
            </a:avLst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5000625" y="3707765"/>
            <a:ext cx="6316980" cy="19056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8" name="Shape 25"/>
          <p:cNvSpPr/>
          <p:nvPr>
            <p:custDataLst>
              <p:tags r:id="rId7"/>
            </p:custDataLst>
          </p:nvPr>
        </p:nvSpPr>
        <p:spPr>
          <a:xfrm rot="5400000">
            <a:off x="5269230" y="3869055"/>
            <a:ext cx="271145" cy="252730"/>
          </a:xfrm>
          <a:prstGeom prst="triangle">
            <a:avLst/>
          </a:prstGeom>
          <a:solidFill>
            <a:srgbClr val="175BD9"/>
          </a:solidFill>
        </p:spPr>
      </p:sp>
      <p:sp>
        <p:nvSpPr>
          <p:cNvPr id="29" name="Text 26"/>
          <p:cNvSpPr/>
          <p:nvPr/>
        </p:nvSpPr>
        <p:spPr>
          <a:xfrm rot="5400000">
            <a:off x="5269230" y="3869055"/>
            <a:ext cx="271145" cy="252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0" name="Text 27"/>
          <p:cNvSpPr/>
          <p:nvPr>
            <p:custDataLst>
              <p:tags r:id="rId8"/>
            </p:custDataLst>
          </p:nvPr>
        </p:nvSpPr>
        <p:spPr>
          <a:xfrm>
            <a:off x="5586095" y="3836670"/>
            <a:ext cx="5475605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伦理升级</a:t>
            </a:r>
            <a:endParaRPr lang="en-US" sz="1600" dirty="0"/>
          </a:p>
        </p:txBody>
      </p:sp>
      <p:sp>
        <p:nvSpPr>
          <p:cNvPr id="31" name="Text 28"/>
          <p:cNvSpPr/>
          <p:nvPr>
            <p:custDataLst>
              <p:tags r:id="rId9"/>
            </p:custDataLst>
          </p:nvPr>
        </p:nvSpPr>
        <p:spPr>
          <a:xfrm>
            <a:off x="5163185" y="4180205"/>
            <a:ext cx="5905500" cy="59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采用差分隐私和区块链审计技术，实现“数据不动模型动”，强化数据隐私保护，提升系统安全性。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-635" y="-1905"/>
            <a:ext cx="4740275" cy="685990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77520" y="319405"/>
            <a:ext cx="446278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用</a:t>
            </a:r>
            <a:r>
              <a:rPr lang="en-US" altLang="zh-CN" sz="2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AI</a:t>
            </a:r>
            <a:r>
              <a:rPr lang="zh-CN" altLang="en-US" sz="2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让每个学生被真正看见</a:t>
            </a:r>
            <a:endParaRPr lang="en-US" sz="1600" dirty="0"/>
          </a:p>
        </p:txBody>
      </p:sp>
      <p:pic>
        <p:nvPicPr>
          <p:cNvPr id="38" name="图片 37" descr="电视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915" y="352425"/>
            <a:ext cx="395605" cy="3956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745105" y="2883535"/>
            <a:ext cx="6702425" cy="920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致谢</a:t>
            </a:r>
            <a:endParaRPr lang="en-US" sz="1600" dirty="0"/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2-d0shsvk75iks832je9tg.png"/>
          <p:cNvPicPr>
            <a:picLocks noChangeAspect="1"/>
          </p:cNvPicPr>
          <p:nvPr/>
        </p:nvPicPr>
        <p:blipFill>
          <a:blip r:embed="rId1"/>
          <a:srcRect l="12131" t="18481" r="12088" b="20428"/>
          <a:stretch>
            <a:fillRect/>
          </a:stretch>
        </p:blipFill>
        <p:spPr>
          <a:xfrm>
            <a:off x="-2540" y="-18415"/>
            <a:ext cx="12213590" cy="68764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69365" y="1948180"/>
            <a:ext cx="478790" cy="2961640"/>
          </a:xfrm>
          <a:prstGeom prst="rect">
            <a:avLst/>
          </a:prstGeom>
          <a:noFill/>
        </p:spPr>
        <p:txBody>
          <a:bodyPr vert="eaVert"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069465" y="2351405"/>
            <a:ext cx="1462405" cy="2130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6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5" name="Shape 2"/>
          <p:cNvSpPr/>
          <p:nvPr>
            <p:custDataLst>
              <p:tags r:id="rId2"/>
            </p:custDataLst>
          </p:nvPr>
        </p:nvSpPr>
        <p:spPr>
          <a:xfrm>
            <a:off x="5168900" y="1543685"/>
            <a:ext cx="5604510" cy="648970"/>
          </a:xfrm>
          <a:prstGeom prst="round2DiagRect">
            <a:avLst/>
          </a:prstGeom>
          <a:solidFill>
            <a:srgbClr val="000000">
              <a:alpha val="0"/>
            </a:srgbClr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168900" y="1543685"/>
            <a:ext cx="5604510" cy="6489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>
            <p:custDataLst>
              <p:tags r:id="rId3"/>
            </p:custDataLst>
          </p:nvPr>
        </p:nvSpPr>
        <p:spPr>
          <a:xfrm>
            <a:off x="5367020" y="1586865"/>
            <a:ext cx="120078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sp>
        <p:nvSpPr>
          <p:cNvPr id="8" name="Shape 5"/>
          <p:cNvSpPr/>
          <p:nvPr>
            <p:custDataLst>
              <p:tags r:id="rId4"/>
            </p:custDataLst>
          </p:nvPr>
        </p:nvSpPr>
        <p:spPr>
          <a:xfrm>
            <a:off x="6042660" y="1706880"/>
            <a:ext cx="0" cy="323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Text 6"/>
          <p:cNvSpPr/>
          <p:nvPr>
            <p:custDataLst>
              <p:tags r:id="rId5"/>
            </p:custDataLst>
          </p:nvPr>
        </p:nvSpPr>
        <p:spPr>
          <a:xfrm>
            <a:off x="6172835" y="1643380"/>
            <a:ext cx="445452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预期成果</a:t>
            </a:r>
            <a:endParaRPr lang="en-US" sz="1600" dirty="0"/>
          </a:p>
        </p:txBody>
      </p:sp>
      <p:sp>
        <p:nvSpPr>
          <p:cNvPr id="10" name="Shape 7"/>
          <p:cNvSpPr/>
          <p:nvPr>
            <p:custDataLst>
              <p:tags r:id="rId6"/>
            </p:custDataLst>
          </p:nvPr>
        </p:nvSpPr>
        <p:spPr>
          <a:xfrm>
            <a:off x="5168900" y="2469515"/>
            <a:ext cx="5604510" cy="648970"/>
          </a:xfrm>
          <a:prstGeom prst="round2DiagRect">
            <a:avLst/>
          </a:prstGeom>
          <a:solidFill>
            <a:srgbClr val="000000">
              <a:alpha val="0"/>
            </a:srgbClr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168900" y="2469515"/>
            <a:ext cx="5604510" cy="6489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9"/>
          <p:cNvSpPr/>
          <p:nvPr>
            <p:custDataLst>
              <p:tags r:id="rId7"/>
            </p:custDataLst>
          </p:nvPr>
        </p:nvSpPr>
        <p:spPr>
          <a:xfrm>
            <a:off x="5367020" y="2512695"/>
            <a:ext cx="120078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  <p:sp>
        <p:nvSpPr>
          <p:cNvPr id="13" name="Shape 10"/>
          <p:cNvSpPr/>
          <p:nvPr>
            <p:custDataLst>
              <p:tags r:id="rId8"/>
            </p:custDataLst>
          </p:nvPr>
        </p:nvSpPr>
        <p:spPr>
          <a:xfrm>
            <a:off x="6042660" y="2632710"/>
            <a:ext cx="0" cy="323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14" name="Text 11"/>
          <p:cNvSpPr/>
          <p:nvPr>
            <p:custDataLst>
              <p:tags r:id="rId9"/>
            </p:custDataLst>
          </p:nvPr>
        </p:nvSpPr>
        <p:spPr>
          <a:xfrm>
            <a:off x="6172835" y="2569210"/>
            <a:ext cx="445452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教育价值</a:t>
            </a:r>
            <a:endParaRPr lang="en-US" sz="1600" dirty="0"/>
          </a:p>
        </p:txBody>
      </p:sp>
      <p:sp>
        <p:nvSpPr>
          <p:cNvPr id="15" name="Shape 12"/>
          <p:cNvSpPr/>
          <p:nvPr>
            <p:custDataLst>
              <p:tags r:id="rId10"/>
            </p:custDataLst>
          </p:nvPr>
        </p:nvSpPr>
        <p:spPr>
          <a:xfrm>
            <a:off x="5168900" y="3395345"/>
            <a:ext cx="5604510" cy="648970"/>
          </a:xfrm>
          <a:prstGeom prst="round2DiagRect">
            <a:avLst/>
          </a:prstGeom>
          <a:solidFill>
            <a:srgbClr val="000000">
              <a:alpha val="0"/>
            </a:srgbClr>
          </a:solidFill>
          <a:ln w="25400">
            <a:solidFill>
              <a:srgbClr val="000000"/>
            </a:solidFill>
            <a:prstDash val="solid"/>
          </a:ln>
        </p:spPr>
        <p:txBody>
          <a:bodyPr/>
          <a:p>
            <a:endParaRPr lang="zh-CN" altLang="en-US"/>
          </a:p>
        </p:txBody>
      </p:sp>
      <p:sp>
        <p:nvSpPr>
          <p:cNvPr id="16" name="Text 13"/>
          <p:cNvSpPr/>
          <p:nvPr/>
        </p:nvSpPr>
        <p:spPr>
          <a:xfrm>
            <a:off x="5168900" y="3395345"/>
            <a:ext cx="5604510" cy="6489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Text 14"/>
          <p:cNvSpPr/>
          <p:nvPr>
            <p:custDataLst>
              <p:tags r:id="rId11"/>
            </p:custDataLst>
          </p:nvPr>
        </p:nvSpPr>
        <p:spPr>
          <a:xfrm>
            <a:off x="5367020" y="3438525"/>
            <a:ext cx="120078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09</a:t>
            </a:r>
            <a:endParaRPr lang="en-US" sz="1600" dirty="0"/>
          </a:p>
        </p:txBody>
      </p:sp>
      <p:sp>
        <p:nvSpPr>
          <p:cNvPr id="18" name="Shape 15"/>
          <p:cNvSpPr/>
          <p:nvPr>
            <p:custDataLst>
              <p:tags r:id="rId12"/>
            </p:custDataLst>
          </p:nvPr>
        </p:nvSpPr>
        <p:spPr>
          <a:xfrm>
            <a:off x="6042660" y="3558540"/>
            <a:ext cx="0" cy="323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19" name="Text 16"/>
          <p:cNvSpPr/>
          <p:nvPr>
            <p:custDataLst>
              <p:tags r:id="rId13"/>
            </p:custDataLst>
          </p:nvPr>
        </p:nvSpPr>
        <p:spPr>
          <a:xfrm>
            <a:off x="6172835" y="3495040"/>
            <a:ext cx="4454525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团队</a:t>
            </a:r>
            <a:r>
              <a:rPr lang="zh-CN" alt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与资源</a:t>
            </a:r>
            <a:endParaRPr lang="zh-CN" altLang="en-US" sz="2400" b="1" dirty="0">
              <a:solidFill>
                <a:srgbClr val="40404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0" name="Shape 17"/>
          <p:cNvSpPr/>
          <p:nvPr>
            <p:custDataLst>
              <p:tags r:id="rId14"/>
            </p:custDataLst>
          </p:nvPr>
        </p:nvSpPr>
        <p:spPr>
          <a:xfrm>
            <a:off x="5168900" y="4321175"/>
            <a:ext cx="5604510" cy="648970"/>
          </a:xfrm>
          <a:prstGeom prst="round2DiagRect">
            <a:avLst/>
          </a:prstGeom>
          <a:solidFill>
            <a:srgbClr val="000000">
              <a:alpha val="0"/>
            </a:srgbClr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5168900" y="4321175"/>
            <a:ext cx="5604510" cy="6489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Text 19"/>
          <p:cNvSpPr/>
          <p:nvPr>
            <p:custDataLst>
              <p:tags r:id="rId15"/>
            </p:custDataLst>
          </p:nvPr>
        </p:nvSpPr>
        <p:spPr>
          <a:xfrm>
            <a:off x="5367020" y="4364355"/>
            <a:ext cx="120078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10</a:t>
            </a:r>
            <a:endParaRPr lang="en-US" sz="1600" dirty="0"/>
          </a:p>
        </p:txBody>
      </p:sp>
      <p:sp>
        <p:nvSpPr>
          <p:cNvPr id="23" name="Shape 20"/>
          <p:cNvSpPr/>
          <p:nvPr>
            <p:custDataLst>
              <p:tags r:id="rId16"/>
            </p:custDataLst>
          </p:nvPr>
        </p:nvSpPr>
        <p:spPr>
          <a:xfrm>
            <a:off x="6042660" y="4484370"/>
            <a:ext cx="0" cy="323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24" name="Text 21"/>
          <p:cNvSpPr/>
          <p:nvPr>
            <p:custDataLst>
              <p:tags r:id="rId17"/>
            </p:custDataLst>
          </p:nvPr>
        </p:nvSpPr>
        <p:spPr>
          <a:xfrm>
            <a:off x="6172835" y="4420870"/>
            <a:ext cx="4454525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风险评估</a:t>
            </a:r>
            <a:endParaRPr lang="zh-CN" altLang="en-US" sz="2400" b="1" dirty="0">
              <a:solidFill>
                <a:srgbClr val="40404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5" name="Shape 22"/>
          <p:cNvSpPr/>
          <p:nvPr>
            <p:custDataLst>
              <p:tags r:id="rId18"/>
            </p:custDataLst>
          </p:nvPr>
        </p:nvSpPr>
        <p:spPr>
          <a:xfrm>
            <a:off x="5168900" y="5247005"/>
            <a:ext cx="5604510" cy="648970"/>
          </a:xfrm>
          <a:prstGeom prst="round2DiagRect">
            <a:avLst/>
          </a:prstGeom>
          <a:solidFill>
            <a:srgbClr val="000000">
              <a:alpha val="0"/>
            </a:srgbClr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5168900" y="5247005"/>
            <a:ext cx="5604510" cy="6489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7" name="Text 24"/>
          <p:cNvSpPr/>
          <p:nvPr>
            <p:custDataLst>
              <p:tags r:id="rId19"/>
            </p:custDataLst>
          </p:nvPr>
        </p:nvSpPr>
        <p:spPr>
          <a:xfrm>
            <a:off x="5367020" y="5290185"/>
            <a:ext cx="120078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11</a:t>
            </a:r>
            <a:endParaRPr lang="en-US" sz="1600" dirty="0"/>
          </a:p>
        </p:txBody>
      </p:sp>
      <p:sp>
        <p:nvSpPr>
          <p:cNvPr id="28" name="Shape 25"/>
          <p:cNvSpPr/>
          <p:nvPr>
            <p:custDataLst>
              <p:tags r:id="rId20"/>
            </p:custDataLst>
          </p:nvPr>
        </p:nvSpPr>
        <p:spPr>
          <a:xfrm>
            <a:off x="6042660" y="5410200"/>
            <a:ext cx="0" cy="3238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29" name="Text 26"/>
          <p:cNvSpPr/>
          <p:nvPr>
            <p:custDataLst>
              <p:tags r:id="rId21"/>
            </p:custDataLst>
          </p:nvPr>
        </p:nvSpPr>
        <p:spPr>
          <a:xfrm>
            <a:off x="6172835" y="5346700"/>
            <a:ext cx="4454525" cy="4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未来</a:t>
            </a:r>
            <a:r>
              <a:rPr lang="zh-CN" altLang="en-US" sz="24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展望</a:t>
            </a:r>
            <a:endParaRPr lang="zh-CN" altLang="en-US" sz="2400" b="1" dirty="0">
              <a:solidFill>
                <a:srgbClr val="40404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0" name="Shape 27"/>
          <p:cNvSpPr/>
          <p:nvPr/>
        </p:nvSpPr>
        <p:spPr>
          <a:xfrm flipV="1">
            <a:off x="1507808" y="80645"/>
            <a:ext cx="1905" cy="186753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1" name="Shape 28"/>
          <p:cNvSpPr/>
          <p:nvPr/>
        </p:nvSpPr>
        <p:spPr>
          <a:xfrm flipV="1">
            <a:off x="1507808" y="4901565"/>
            <a:ext cx="1905" cy="186753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045" y="1039495"/>
            <a:ext cx="7261860" cy="5441315"/>
          </a:xfrm>
          <a:prstGeom prst="rect">
            <a:avLst/>
          </a:prstGeom>
        </p:spPr>
      </p:pic>
      <p:pic>
        <p:nvPicPr>
          <p:cNvPr id="2" name="Image 0" descr="https://test-kimi-img.moonshot.cn/pub/slides/slides_tmpl/image/25-05-30-10:57:40-d0sht9475iks832jea5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"/>
            <a:ext cx="2938145" cy="68211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67130" y="380365"/>
            <a:ext cx="9799955" cy="43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感谢指导教师与“挑战杯”平台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5" name="Text 2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7" name="Text 4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6061710" y="0"/>
            <a:ext cx="6115685" cy="6849745"/>
          </a:xfrm>
          <a:custGeom>
            <a:avLst/>
            <a:gdLst>
              <a:gd name="connsiteX0" fmla="*/ 0 w 9631"/>
              <a:gd name="connsiteY0" fmla="*/ 0 h 10787"/>
              <a:gd name="connsiteX1" fmla="*/ 9631 w 9631"/>
              <a:gd name="connsiteY1" fmla="*/ 35 h 10787"/>
              <a:gd name="connsiteX2" fmla="*/ 9631 w 9631"/>
              <a:gd name="connsiteY2" fmla="*/ 10787 h 10787"/>
              <a:gd name="connsiteX3" fmla="*/ 417 w 9631"/>
              <a:gd name="connsiteY3" fmla="*/ 10784 h 10787"/>
              <a:gd name="connsiteX4" fmla="*/ 0 w 9631"/>
              <a:gd name="connsiteY4" fmla="*/ 0 h 1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" h="10787">
                <a:moveTo>
                  <a:pt x="0" y="0"/>
                </a:moveTo>
                <a:lnTo>
                  <a:pt x="9631" y="35"/>
                </a:lnTo>
                <a:lnTo>
                  <a:pt x="9631" y="10787"/>
                </a:lnTo>
                <a:lnTo>
                  <a:pt x="417" y="10784"/>
                </a:lnTo>
                <a:cubicBezTo>
                  <a:pt x="-1130" y="8121"/>
                  <a:pt x="3824" y="1635"/>
                  <a:pt x="0" y="0"/>
                </a:cubicBezTo>
                <a:close/>
              </a:path>
            </a:pathLst>
          </a:custGeom>
          <a:solidFill>
            <a:srgbClr val="5289ED"/>
          </a:solidFill>
        </p:spPr>
      </p:sp>
      <p:sp>
        <p:nvSpPr>
          <p:cNvPr id="9" name="Text 6"/>
          <p:cNvSpPr/>
          <p:nvPr/>
        </p:nvSpPr>
        <p:spPr>
          <a:xfrm>
            <a:off x="7361555" y="22225"/>
            <a:ext cx="4815840" cy="68275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 flipV="1">
            <a:off x="11135877" y="6005391"/>
            <a:ext cx="425568" cy="423984"/>
          </a:xfrm>
          <a:prstGeom prst="plaque">
            <a:avLst>
              <a:gd name="adj" fmla="val 50000"/>
            </a:avLst>
          </a:prstGeom>
          <a:solidFill>
            <a:srgbClr val="FFFFFF"/>
          </a:solidFill>
        </p:spPr>
      </p:sp>
      <p:sp>
        <p:nvSpPr>
          <p:cNvPr id="11" name="Text 8"/>
          <p:cNvSpPr/>
          <p:nvPr/>
        </p:nvSpPr>
        <p:spPr>
          <a:xfrm>
            <a:off x="11135877" y="6005391"/>
            <a:ext cx="425568" cy="42398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flipV="1">
            <a:off x="10587990" y="5470525"/>
            <a:ext cx="637503" cy="635551"/>
          </a:xfrm>
          <a:prstGeom prst="plaque">
            <a:avLst>
              <a:gd name="adj" fmla="val 50000"/>
            </a:avLst>
          </a:prstGeom>
          <a:solidFill>
            <a:srgbClr val="FFFFFF"/>
          </a:solidFill>
        </p:spPr>
      </p:sp>
      <p:sp>
        <p:nvSpPr>
          <p:cNvPr id="13" name="Text 10"/>
          <p:cNvSpPr/>
          <p:nvPr/>
        </p:nvSpPr>
        <p:spPr>
          <a:xfrm>
            <a:off x="10587990" y="5470525"/>
            <a:ext cx="637503" cy="635551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7766050" y="2571115"/>
            <a:ext cx="4027170" cy="1365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指</a:t>
            </a:r>
            <a:r>
              <a:rPr lang="en-US" sz="2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导教师的悉心指导和“挑战杯”平台的大力支持，助力项目取得优异成果。</a:t>
            </a:r>
            <a:endParaRPr lang="en-US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6-d0shtd475iks832jea9g.png"/>
          <p:cNvPicPr>
            <a:picLocks noChangeAspect="1"/>
          </p:cNvPicPr>
          <p:nvPr/>
        </p:nvPicPr>
        <p:blipFill>
          <a:blip r:embed="rId1"/>
          <a:srcRect l="26988" t="17810" r="15352" b="18918"/>
          <a:stretch>
            <a:fillRect/>
          </a:stretch>
        </p:blipFill>
        <p:spPr>
          <a:xfrm>
            <a:off x="-19685" y="-64770"/>
            <a:ext cx="12234545" cy="69278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15260" y="3469640"/>
            <a:ext cx="6761480" cy="141478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THANK YOU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227898" y="1986280"/>
            <a:ext cx="7736205" cy="141478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感谢您的观看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788795" y="5076825"/>
            <a:ext cx="153670" cy="153670"/>
          </a:xfrm>
          <a:prstGeom prst="star4">
            <a:avLst>
              <a:gd name="adj" fmla="val 10416"/>
            </a:avLst>
          </a:prstGeom>
          <a:solidFill>
            <a:srgbClr val="FFBB59"/>
          </a:solidFill>
        </p:spPr>
      </p:sp>
      <p:sp>
        <p:nvSpPr>
          <p:cNvPr id="6" name="Text 3"/>
          <p:cNvSpPr/>
          <p:nvPr/>
        </p:nvSpPr>
        <p:spPr>
          <a:xfrm>
            <a:off x="1788795" y="5076825"/>
            <a:ext cx="153670" cy="153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261745" y="4424680"/>
            <a:ext cx="153670" cy="153670"/>
          </a:xfrm>
          <a:prstGeom prst="star4">
            <a:avLst>
              <a:gd name="adj" fmla="val 10416"/>
            </a:avLst>
          </a:prstGeom>
          <a:solidFill>
            <a:srgbClr val="FFBB59"/>
          </a:solidFill>
        </p:spPr>
      </p:sp>
      <p:sp>
        <p:nvSpPr>
          <p:cNvPr id="8" name="Text 5"/>
          <p:cNvSpPr/>
          <p:nvPr/>
        </p:nvSpPr>
        <p:spPr>
          <a:xfrm>
            <a:off x="1261745" y="4424680"/>
            <a:ext cx="153670" cy="153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9" name="Image 1" descr="https://test-kimi-img.moonshot.cn/pub/slides/slides_tmpl/image/25-05-30-10:56:46-d0shsrk75iks832je9p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10" y="4407535"/>
            <a:ext cx="1456690" cy="1840865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11" name="Shape 7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12" name="Shape 8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13" name="Shape 9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4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5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6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7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8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9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20" name="Image 8" descr="https://test-kimi-img.moonshot.cn/pub/slides/slides_tmpl/image/25-05-30-10:56:51-d0shsss75iks832je9q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0020" y="3117215"/>
            <a:ext cx="3242945" cy="1664335"/>
          </a:xfrm>
          <a:prstGeom prst="rect">
            <a:avLst/>
          </a:prstGeom>
        </p:spPr>
      </p:pic>
      <p:sp>
        <p:nvSpPr>
          <p:cNvPr id="26" name="Text 15"/>
          <p:cNvSpPr/>
          <p:nvPr/>
        </p:nvSpPr>
        <p:spPr>
          <a:xfrm>
            <a:off x="6636031" y="5517515"/>
            <a:ext cx="1945191" cy="457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0" y="12788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745105" y="2883535"/>
            <a:ext cx="6702425" cy="920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项目背景与意义</a:t>
            </a:r>
            <a:endParaRPr lang="en-US" sz="1600" dirty="0"/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5-30-10:57:06-d0sht0k75iks832je9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7130" y="380365"/>
            <a:ext cx="9799955" cy="43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教育现状与挑战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16000" y="1473200"/>
            <a:ext cx="334361" cy="335280"/>
          </a:xfrm>
          <a:prstGeom prst="chevron">
            <a:avLst/>
          </a:prstGeom>
          <a:solidFill>
            <a:srgbClr val="5289ED"/>
          </a:solidFill>
        </p:spPr>
      </p:sp>
      <p:sp>
        <p:nvSpPr>
          <p:cNvPr id="9" name="Text 6"/>
          <p:cNvSpPr/>
          <p:nvPr/>
        </p:nvSpPr>
        <p:spPr>
          <a:xfrm>
            <a:off x="1016000" y="1473200"/>
            <a:ext cx="334361" cy="3352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342674" y="1473200"/>
            <a:ext cx="334361" cy="335280"/>
          </a:xfrm>
          <a:prstGeom prst="chevron">
            <a:avLst/>
          </a:prstGeom>
          <a:solidFill>
            <a:srgbClr val="5289ED"/>
          </a:solidFill>
        </p:spPr>
      </p:sp>
      <p:sp>
        <p:nvSpPr>
          <p:cNvPr id="11" name="Text 8"/>
          <p:cNvSpPr/>
          <p:nvPr/>
        </p:nvSpPr>
        <p:spPr>
          <a:xfrm>
            <a:off x="1342674" y="1473200"/>
            <a:ext cx="334361" cy="3352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762125" y="1441133"/>
            <a:ext cx="464400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传统教育的局限性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016000" y="1960880"/>
            <a:ext cx="9794240" cy="712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传统教育模式难以实时掌握每位学生的认知水平、学习习惯及情感状态，导致教学反馈滞后、针对性不足，无法充分实现“因材施教”的教育理想。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038860" y="3398520"/>
            <a:ext cx="4571365" cy="2712720"/>
          </a:xfrm>
          <a:prstGeom prst="roundRect">
            <a:avLst>
              <a:gd name="adj" fmla="val 7677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97B8F4"/>
                </a:gs>
                <a:gs pos="100000">
                  <a:srgbClr val="5289ED"/>
                </a:gs>
              </a:gsLst>
              <a:lin ang="2700000" scaled="1"/>
            </a:gra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38860" y="3398520"/>
            <a:ext cx="4571365" cy="27127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1031240" y="3383280"/>
            <a:ext cx="4586605" cy="640080"/>
          </a:xfrm>
          <a:prstGeom prst="round2SameRect">
            <a:avLst/>
          </a:prstGeom>
          <a:solidFill>
            <a:srgbClr val="5289ED"/>
          </a:solidFill>
        </p:spPr>
      </p:sp>
      <p:sp>
        <p:nvSpPr>
          <p:cNvPr id="17" name="Text 14"/>
          <p:cNvSpPr/>
          <p:nvPr/>
        </p:nvSpPr>
        <p:spPr>
          <a:xfrm>
            <a:off x="1031240" y="3383280"/>
            <a:ext cx="4586605" cy="6400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223645" y="3503930"/>
            <a:ext cx="420243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技术发展带来的机遇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231900" y="4069080"/>
            <a:ext cx="4185920" cy="1267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近年来，生成式人工智能与大模型技术的突破为教育场景提供了新的可能性，如松鼠AI等企业通过多模态智适应教育大模型，显著提升学习效率。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6134100" y="3398520"/>
            <a:ext cx="4571365" cy="2712720"/>
          </a:xfrm>
          <a:prstGeom prst="roundRect">
            <a:avLst>
              <a:gd name="adj" fmla="val 7677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97B8F4"/>
                </a:gs>
                <a:gs pos="100000">
                  <a:srgbClr val="5289ED"/>
                </a:gs>
              </a:gsLst>
              <a:lin ang="2700000" scaled="1"/>
            </a:gra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134100" y="3398520"/>
            <a:ext cx="4571365" cy="271272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6126480" y="3383280"/>
            <a:ext cx="4586605" cy="640080"/>
          </a:xfrm>
          <a:prstGeom prst="round2SameRect">
            <a:avLst/>
          </a:prstGeom>
          <a:solidFill>
            <a:srgbClr val="5289ED"/>
          </a:solidFill>
        </p:spPr>
      </p:sp>
      <p:sp>
        <p:nvSpPr>
          <p:cNvPr id="23" name="Text 20"/>
          <p:cNvSpPr/>
          <p:nvPr/>
        </p:nvSpPr>
        <p:spPr>
          <a:xfrm>
            <a:off x="6126480" y="3383280"/>
            <a:ext cx="4586605" cy="6400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318885" y="3503930"/>
            <a:ext cx="4202430" cy="3034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政策支持与学术探索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6327140" y="4069080"/>
            <a:ext cx="4185920" cy="1267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国家政策层面，《教育信息化2.0行动计划》等文件明确提出推动AI技术与教育深度融合的目标，学术界亦积极探索多模态数据的应用框架。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0" y="12788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745105" y="2883535"/>
            <a:ext cx="6702425" cy="9207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项目痛点</a:t>
            </a:r>
            <a:endParaRPr lang="en-US" sz="1600" dirty="0"/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5-30-10:57:06-d0sht0k75iks832je9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7130" y="380365"/>
            <a:ext cx="9799955" cy="43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传统教育的四大结构性矛盾</a:t>
            </a:r>
            <a:endParaRPr lang="en-US" sz="1600" dirty="0"/>
          </a:p>
        </p:txBody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>
            <a:off x="3348355" y="1479550"/>
            <a:ext cx="2606040" cy="4443730"/>
          </a:xfrm>
          <a:prstGeom prst="roundRect">
            <a:avLst/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348355" y="1479550"/>
            <a:ext cx="2606040" cy="4443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Text 7"/>
          <p:cNvSpPr/>
          <p:nvPr>
            <p:custDataLst>
              <p:tags r:id="rId3"/>
            </p:custDataLst>
          </p:nvPr>
        </p:nvSpPr>
        <p:spPr>
          <a:xfrm>
            <a:off x="3569970" y="2116455"/>
            <a:ext cx="2138680" cy="922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2.数据维度单一性与学习状态复杂性的割裂</a:t>
            </a:r>
            <a:endParaRPr lang="en-US" sz="1600" dirty="0"/>
          </a:p>
        </p:txBody>
      </p:sp>
      <p:sp>
        <p:nvSpPr>
          <p:cNvPr id="11" name="Text 8"/>
          <p:cNvSpPr/>
          <p:nvPr>
            <p:custDataLst>
              <p:tags r:id="rId4"/>
            </p:custDataLst>
          </p:nvPr>
        </p:nvSpPr>
        <p:spPr>
          <a:xfrm>
            <a:off x="3550920" y="3307715"/>
            <a:ext cx="2176145" cy="902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人类教师受限于生理认知带宽，在45分钟内仅能捕捉学生显性行为片段，却无法同步解码多模态关联信号。</a:t>
            </a:r>
            <a:endParaRPr lang="en-US" sz="1600" dirty="0"/>
          </a:p>
        </p:txBody>
      </p:sp>
      <p:sp>
        <p:nvSpPr>
          <p:cNvPr id="12" name="Shape 9"/>
          <p:cNvSpPr/>
          <p:nvPr>
            <p:custDataLst>
              <p:tags r:id="rId5"/>
            </p:custDataLst>
          </p:nvPr>
        </p:nvSpPr>
        <p:spPr>
          <a:xfrm>
            <a:off x="576580" y="1479550"/>
            <a:ext cx="2606040" cy="4443730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13" name="Text 10"/>
          <p:cNvSpPr/>
          <p:nvPr/>
        </p:nvSpPr>
        <p:spPr>
          <a:xfrm>
            <a:off x="576580" y="1479550"/>
            <a:ext cx="2606040" cy="4443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Text 11"/>
          <p:cNvSpPr/>
          <p:nvPr>
            <p:custDataLst>
              <p:tags r:id="rId6"/>
            </p:custDataLst>
          </p:nvPr>
        </p:nvSpPr>
        <p:spPr>
          <a:xfrm>
            <a:off x="798195" y="2116455"/>
            <a:ext cx="2138680" cy="645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1.评估时效性与教学黄金窗口的错位</a:t>
            </a:r>
            <a:endParaRPr lang="en-US" sz="1600" dirty="0"/>
          </a:p>
        </p:txBody>
      </p:sp>
      <p:sp>
        <p:nvSpPr>
          <p:cNvPr id="15" name="Text 12"/>
          <p:cNvSpPr/>
          <p:nvPr>
            <p:custDataLst>
              <p:tags r:id="rId7"/>
            </p:custDataLst>
          </p:nvPr>
        </p:nvSpPr>
        <p:spPr>
          <a:xfrm>
            <a:off x="779145" y="2773045"/>
            <a:ext cx="2176145" cy="17248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传统依赖课后作业、单元测验的反馈机制存在3天以上的延迟，而学生在课堂中产生的困惑若未在20分钟内得到疏导，知识漏洞将呈指数级累积。</a:t>
            </a:r>
            <a:endParaRPr lang="en-US" sz="1600" dirty="0"/>
          </a:p>
        </p:txBody>
      </p:sp>
      <p:sp>
        <p:nvSpPr>
          <p:cNvPr id="16" name="Shape 13"/>
          <p:cNvSpPr/>
          <p:nvPr>
            <p:custDataLst>
              <p:tags r:id="rId8"/>
            </p:custDataLst>
          </p:nvPr>
        </p:nvSpPr>
        <p:spPr>
          <a:xfrm>
            <a:off x="6095365" y="1407795"/>
            <a:ext cx="2606040" cy="4443730"/>
          </a:xfrm>
          <a:prstGeom prst="roundRect">
            <a:avLst/>
          </a:prstGeom>
          <a:solidFill>
            <a:srgbClr val="5289ED"/>
          </a:solidFill>
        </p:spPr>
      </p:sp>
      <p:sp>
        <p:nvSpPr>
          <p:cNvPr id="17" name="Text 14"/>
          <p:cNvSpPr/>
          <p:nvPr/>
        </p:nvSpPr>
        <p:spPr>
          <a:xfrm>
            <a:off x="6095365" y="1407795"/>
            <a:ext cx="2606040" cy="4443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5"/>
          <p:cNvSpPr/>
          <p:nvPr>
            <p:custDataLst>
              <p:tags r:id="rId9"/>
            </p:custDataLst>
          </p:nvPr>
        </p:nvSpPr>
        <p:spPr>
          <a:xfrm>
            <a:off x="6316980" y="2044700"/>
            <a:ext cx="2138680" cy="922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3.规模化教学与个体化需求的根本冲突</a:t>
            </a:r>
            <a:endParaRPr lang="en-US" sz="1600" dirty="0"/>
          </a:p>
        </p:txBody>
      </p:sp>
      <p:sp>
        <p:nvSpPr>
          <p:cNvPr id="19" name="Text 16"/>
          <p:cNvSpPr/>
          <p:nvPr>
            <p:custDataLst>
              <p:tags r:id="rId10"/>
            </p:custDataLst>
          </p:nvPr>
        </p:nvSpPr>
        <p:spPr>
          <a:xfrm>
            <a:off x="6279515" y="2966720"/>
            <a:ext cx="2176145" cy="17248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中学教师平均每节课需覆盖35名以上学生，对单一个体的有效观察时长不足2分钟，致使安静型、中等生群体沦为“教学暗物质”。</a:t>
            </a:r>
            <a:endParaRPr lang="en-US" sz="1600" dirty="0"/>
          </a:p>
        </p:txBody>
      </p:sp>
      <p:sp>
        <p:nvSpPr>
          <p:cNvPr id="20" name="Shape 17"/>
          <p:cNvSpPr/>
          <p:nvPr>
            <p:custDataLst>
              <p:tags r:id="rId11"/>
            </p:custDataLst>
          </p:nvPr>
        </p:nvSpPr>
        <p:spPr>
          <a:xfrm>
            <a:off x="8891905" y="1479550"/>
            <a:ext cx="2606040" cy="4443730"/>
          </a:xfrm>
          <a:prstGeom prst="roundRect">
            <a:avLst/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8891905" y="1479550"/>
            <a:ext cx="2606040" cy="4443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Text 19"/>
          <p:cNvSpPr/>
          <p:nvPr>
            <p:custDataLst>
              <p:tags r:id="rId12"/>
            </p:custDataLst>
          </p:nvPr>
        </p:nvSpPr>
        <p:spPr>
          <a:xfrm>
            <a:off x="9113520" y="2116455"/>
            <a:ext cx="2138680" cy="922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4.技术工具与教育本质的背离加剧生态危机</a:t>
            </a:r>
            <a:endParaRPr lang="en-US" sz="1600" dirty="0"/>
          </a:p>
        </p:txBody>
      </p:sp>
      <p:sp>
        <p:nvSpPr>
          <p:cNvPr id="23" name="Text 20"/>
          <p:cNvSpPr/>
          <p:nvPr>
            <p:custDataLst>
              <p:tags r:id="rId13"/>
            </p:custDataLst>
          </p:nvPr>
        </p:nvSpPr>
        <p:spPr>
          <a:xfrm>
            <a:off x="9094470" y="3255645"/>
            <a:ext cx="2176145" cy="12420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当前在线教育平台将学习简化为“点击-答题”的工业流水线，丧失对情感连接与认知过程的洞察能力，导致43%的在线学习者因“情感荒漠化”中途辍学。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0FAFF">
                <a:alpha val="83000"/>
              </a:srgbClr>
            </a:gs>
            <a:gs pos="100000">
              <a:srgbClr val="C2F5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06-d0sht0k75iks832je9v0.png"/>
          <p:cNvPicPr>
            <a:picLocks noChangeAspect="1"/>
          </p:cNvPicPr>
          <p:nvPr/>
        </p:nvPicPr>
        <p:blipFill>
          <a:blip r:embed="rId1"/>
          <a:srcRect l="5876" t="9906"/>
          <a:stretch>
            <a:fillRect/>
          </a:stretch>
        </p:blipFill>
        <p:spPr>
          <a:xfrm>
            <a:off x="8255" y="-36830"/>
            <a:ext cx="11229340" cy="6346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0" y="1278890"/>
            <a:ext cx="6096000" cy="12342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 dirty="0">
                <a:solidFill>
                  <a:srgbClr val="33333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745105" y="2883535"/>
            <a:ext cx="7477760" cy="10147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解决方案</a:t>
            </a:r>
            <a:r>
              <a:rPr lang="zh-CN" alt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与</a:t>
            </a:r>
            <a:r>
              <a:rPr lang="zh-CN" altLang="en-US" sz="6000" b="1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技术亮点</a:t>
            </a:r>
            <a:endParaRPr lang="zh-CN" altLang="en-US" sz="6000" b="1" dirty="0">
              <a:solidFill>
                <a:srgbClr val="40404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5" name="Image 1" descr="https://test-kimi-img.moonshot.cn/pub/slides/slides_tmpl/image/25-05-30-10:57:06-d0sht0k75iks832je9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45" y="4329430"/>
            <a:ext cx="1511935" cy="135318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610995" y="509270"/>
            <a:ext cx="863981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2355215" y="6550025"/>
            <a:ext cx="889444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11774805" y="1237615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 flipV="1">
            <a:off x="586105" y="2072640"/>
            <a:ext cx="0" cy="410400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headEnd type="none"/>
            <a:tailEnd type="none"/>
          </a:ln>
        </p:spPr>
      </p:sp>
      <p:pic>
        <p:nvPicPr>
          <p:cNvPr id="10" name="Image 2" descr="https://test-kimi-img.moonshot.cn/pub/slides/slides_tmpl/image/25-05-30-10:56:46-d0shsrk75iks832je9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337820"/>
            <a:ext cx="902335" cy="298450"/>
          </a:xfrm>
          <a:prstGeom prst="rect">
            <a:avLst/>
          </a:prstGeom>
        </p:spPr>
      </p:pic>
      <p:pic>
        <p:nvPicPr>
          <p:cNvPr id="11" name="Image 3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720" y="354330"/>
            <a:ext cx="1334770" cy="304800"/>
          </a:xfrm>
          <a:prstGeom prst="rect">
            <a:avLst/>
          </a:prstGeom>
        </p:spPr>
      </p:pic>
      <p:pic>
        <p:nvPicPr>
          <p:cNvPr id="12" name="Image 4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96340"/>
            <a:ext cx="207010" cy="719455"/>
          </a:xfrm>
          <a:prstGeom prst="rect">
            <a:avLst/>
          </a:prstGeom>
        </p:spPr>
      </p:pic>
      <p:pic>
        <p:nvPicPr>
          <p:cNvPr id="13" name="Image 5" descr="https://test-kimi-img.moonshot.cn/pub/slides/slides_tmpl/image/25-05-30-10:56:46-d0shsrk75iks832je9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790" y="5469890"/>
            <a:ext cx="207010" cy="719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5-30-10:56:46-d0shsrk75iks832je9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6377305"/>
            <a:ext cx="1334770" cy="304800"/>
          </a:xfrm>
          <a:prstGeom prst="rect">
            <a:avLst/>
          </a:prstGeom>
        </p:spPr>
      </p:pic>
      <p:pic>
        <p:nvPicPr>
          <p:cNvPr id="15" name="Image 7" descr="https://test-kimi-img.moonshot.cn/pub/slides/slides_tmpl/image/25-05-30-10:56:51-d0shsss75iks832je9r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4450" y="6356350"/>
            <a:ext cx="353695" cy="298450"/>
          </a:xfrm>
          <a:prstGeom prst="rect">
            <a:avLst/>
          </a:prstGeom>
        </p:spPr>
      </p:pic>
      <p:pic>
        <p:nvPicPr>
          <p:cNvPr id="16" name="Image 8" descr="https://test-kimi-img.moonshot.cn/pub/slides/slides_tmpl/image/25-05-30-10:57:06-d0sht0k75iks832je9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580" y="1563370"/>
            <a:ext cx="245046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7:51-d0shtbs75iks832jea8g.png"/>
          <p:cNvPicPr>
            <a:picLocks noChangeAspect="1"/>
          </p:cNvPicPr>
          <p:nvPr/>
        </p:nvPicPr>
        <p:blipFill>
          <a:blip r:embed="rId1"/>
          <a:srcRect l="7185" t="13452" r="6989" b="11434"/>
          <a:stretch>
            <a:fillRect/>
          </a:stretch>
        </p:blipFill>
        <p:spPr>
          <a:xfrm>
            <a:off x="-22860" y="-27940"/>
            <a:ext cx="12219940" cy="689991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V="1">
            <a:off x="971055" y="748041"/>
            <a:ext cx="292595" cy="291454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4" name="Text 1"/>
          <p:cNvSpPr/>
          <p:nvPr/>
        </p:nvSpPr>
        <p:spPr>
          <a:xfrm>
            <a:off x="971055" y="748041"/>
            <a:ext cx="292595" cy="291454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 flipV="1">
            <a:off x="594360" y="380365"/>
            <a:ext cx="438309" cy="436889"/>
          </a:xfrm>
          <a:prstGeom prst="plaque">
            <a:avLst>
              <a:gd name="adj" fmla="val 50000"/>
            </a:avLst>
          </a:prstGeom>
          <a:solidFill>
            <a:srgbClr val="000000"/>
          </a:solidFill>
        </p:spPr>
      </p:sp>
      <p:sp>
        <p:nvSpPr>
          <p:cNvPr id="6" name="Text 3"/>
          <p:cNvSpPr/>
          <p:nvPr/>
        </p:nvSpPr>
        <p:spPr>
          <a:xfrm>
            <a:off x="594360" y="380365"/>
            <a:ext cx="438309" cy="436889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67130" y="380365"/>
            <a:ext cx="9799955" cy="432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构建教育神经中枢系统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86485" y="1710055"/>
            <a:ext cx="311912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86485" y="171005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313180" y="249809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75BD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多模态感知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294130" y="3165475"/>
            <a:ext cx="2694940" cy="11943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系统融合视觉（表情、视线、姿态）、听觉（语音、语调）和行为（答题、笔记）数据，全方位捕捉学生学习状态。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363980" y="1902460"/>
            <a:ext cx="722630" cy="562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175BD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500880" y="1710055"/>
            <a:ext cx="311912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500880" y="171005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727575" y="249809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75BD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实时分析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4708525" y="3165475"/>
            <a:ext cx="2694940" cy="895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以5秒级延迟生成认知状态矩阵，涵盖专注度、困惑度和情感倾向，为教学提供即时反馈。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4778375" y="1902460"/>
            <a:ext cx="912495" cy="562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175BD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7915275" y="1710055"/>
            <a:ext cx="3119120" cy="4194175"/>
          </a:xfrm>
          <a:prstGeom prst="roundRect">
            <a:avLst>
              <a:gd name="adj" fmla="val 4788"/>
            </a:avLst>
          </a:prstGeom>
          <a:solidFill>
            <a:srgbClr val="FFFFFF"/>
          </a:solidFill>
          <a:ln w="19050">
            <a:gradFill flip="none" rotWithShape="1">
              <a:gsLst>
                <a:gs pos="30000">
                  <a:srgbClr val="175BD9"/>
                </a:gs>
                <a:gs pos="100000">
                  <a:srgbClr val="5289ED"/>
                </a:gs>
              </a:gsLst>
              <a:lin ang="10800000" scaled="1"/>
            </a:gra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915275" y="1710055"/>
            <a:ext cx="3119120" cy="41941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8141970" y="2498090"/>
            <a:ext cx="2655570" cy="2762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75BD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三级反馈机制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8122920" y="3165475"/>
            <a:ext cx="2694940" cy="11943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面向教师端，输出动态课堂热力图与个体实时预警；面向学生端，触发自适应微干预；面向教学系统端，沉淀学情数字画像。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192770" y="1902460"/>
            <a:ext cx="912495" cy="5625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175BD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10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100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101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102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103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104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105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106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107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108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109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11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110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11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12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13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14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15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16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17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18.xml><?xml version="1.0" encoding="utf-8"?>
<p:tagLst xmlns:p="http://schemas.openxmlformats.org/presentationml/2006/main">
  <p:tag name="KSO_WM_DIAGRAM_VIRTUALLY_FRAME" val="{&quot;height&quot;:330.35,&quot;left&quot;:89.7,&quot;top&quot;:129.25,&quot;width&quot;:787.65}"/>
</p:tagLst>
</file>

<file path=ppt/tags/tag119.xml><?xml version="1.0" encoding="utf-8"?>
<p:tagLst xmlns:p="http://schemas.openxmlformats.org/presentationml/2006/main">
  <p:tag name="KSO_WM_DIAGRAM_VIRTUALLY_FRAME" val="{&quot;height&quot;:304,&quot;left&quot;:321.65,&quot;top&quot;:124,&quot;width&quot;:585.5}"/>
</p:tagLst>
</file>

<file path=ppt/tags/tag12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120.xml><?xml version="1.0" encoding="utf-8"?>
<p:tagLst xmlns:p="http://schemas.openxmlformats.org/presentationml/2006/main">
  <p:tag name="KSO_WM_DIAGRAM_VIRTUALLY_FRAME" val="{&quot;height&quot;:304,&quot;left&quot;:321.65,&quot;top&quot;:124,&quot;width&quot;:585.5}"/>
</p:tagLst>
</file>

<file path=ppt/tags/tag121.xml><?xml version="1.0" encoding="utf-8"?>
<p:tagLst xmlns:p="http://schemas.openxmlformats.org/presentationml/2006/main">
  <p:tag name="KSO_WM_DIAGRAM_VIRTUALLY_FRAME" val="{&quot;height&quot;:304,&quot;left&quot;:321.65,&quot;top&quot;:124,&quot;width&quot;:585.5}"/>
</p:tagLst>
</file>

<file path=ppt/tags/tag122.xml><?xml version="1.0" encoding="utf-8"?>
<p:tagLst xmlns:p="http://schemas.openxmlformats.org/presentationml/2006/main">
  <p:tag name="KSO_WM_DIAGRAM_VIRTUALLY_FRAME" val="{&quot;height&quot;:304,&quot;left&quot;:321.65,&quot;top&quot;:124,&quot;width&quot;:585.5}"/>
</p:tagLst>
</file>

<file path=ppt/tags/tag123.xml><?xml version="1.0" encoding="utf-8"?>
<p:tagLst xmlns:p="http://schemas.openxmlformats.org/presentationml/2006/main">
  <p:tag name="KSO_WM_DIAGRAM_VIRTUALLY_FRAME" val="{&quot;height&quot;:304,&quot;left&quot;:321.65,&quot;top&quot;:124,&quot;width&quot;:585.5}"/>
</p:tagLst>
</file>

<file path=ppt/tags/tag124.xml><?xml version="1.0" encoding="utf-8"?>
<p:tagLst xmlns:p="http://schemas.openxmlformats.org/presentationml/2006/main">
  <p:tag name="KSO_WM_DIAGRAM_VIRTUALLY_FRAME" val="{&quot;height&quot;:304,&quot;left&quot;:321.65,&quot;top&quot;:124,&quot;width&quot;:585.5}"/>
</p:tagLst>
</file>

<file path=ppt/tags/tag125.xml><?xml version="1.0" encoding="utf-8"?>
<p:tagLst xmlns:p="http://schemas.openxmlformats.org/presentationml/2006/main">
  <p:tag name="KSO_WM_DIAGRAM_VIRTUALLY_FRAME" val="{&quot;height&quot;:304,&quot;left&quot;:321.65,&quot;top&quot;:124,&quot;width&quot;:585.5}"/>
</p:tagLst>
</file>

<file path=ppt/tags/tag126.xml><?xml version="1.0" encoding="utf-8"?>
<p:tagLst xmlns:p="http://schemas.openxmlformats.org/presentationml/2006/main">
  <p:tag name="KSO_WM_DIAGRAM_VIRTUALLY_FRAME" val="{&quot;height&quot;:304,&quot;left&quot;:321.65,&quot;top&quot;:124,&quot;width&quot;:585.5}"/>
</p:tagLst>
</file>

<file path=ppt/tags/tag127.xml><?xml version="1.0" encoding="utf-8"?>
<p:tagLst xmlns:p="http://schemas.openxmlformats.org/presentationml/2006/main">
  <p:tag name="KSO_WM_DIAGRAM_VIRTUALLY_FRAME" val="{&quot;height&quot;:304,&quot;left&quot;:321.65,&quot;top&quot;:124,&quot;width&quot;:585.5}"/>
</p:tagLst>
</file>

<file path=ppt/tags/tag128.xml><?xml version="1.0" encoding="utf-8"?>
<p:tagLst xmlns:p="http://schemas.openxmlformats.org/presentationml/2006/main">
  <p:tag name="KSO_WM_DIAGRAM_VIRTUALLY_FRAME" val="{&quot;height&quot;:304,&quot;left&quot;:321.65,&quot;top&quot;:124,&quot;width&quot;:585.5}"/>
</p:tagLst>
</file>

<file path=ppt/tags/tag129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3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130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31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32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33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34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35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36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37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38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39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4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140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41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42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43.xml><?xml version="1.0" encoding="utf-8"?>
<p:tagLst xmlns:p="http://schemas.openxmlformats.org/presentationml/2006/main">
  <p:tag name="KSO_WM_DIAGRAM_VIRTUALLY_FRAME" val="{&quot;height&quot;:440.85,&quot;left&quot;:8.05,&quot;top&quot;:100.25,&quot;width&quot;:869.3}"/>
</p:tagLst>
</file>

<file path=ppt/tags/tag144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45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46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47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48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49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5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150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51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52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53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54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55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56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57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58.xml><?xml version="1.0" encoding="utf-8"?>
<p:tagLst xmlns:p="http://schemas.openxmlformats.org/presentationml/2006/main">
  <p:tag name="KSO_WM_DIAGRAM_VIRTUALLY_FRAME" val="{&quot;height&quot;:356.4,&quot;left&quot;:81.2,&quot;top&quot;:108.6,&quot;width&quot;:794.5}"/>
</p:tagLst>
</file>

<file path=ppt/tags/tag159.xml><?xml version="1.0" encoding="utf-8"?>
<p:tagLst xmlns:p="http://schemas.openxmlformats.org/presentationml/2006/main">
  <p:tag name="KSO_WM_DIAGRAM_VIRTUALLY_FRAME" val="{&quot;height&quot;:344.85,&quot;left&quot;:393.75,&quot;top&quot;:97.15,&quot;width&quot;:575.25}"/>
</p:tagLst>
</file>

<file path=ppt/tags/tag16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160.xml><?xml version="1.0" encoding="utf-8"?>
<p:tagLst xmlns:p="http://schemas.openxmlformats.org/presentationml/2006/main">
  <p:tag name="KSO_WM_DIAGRAM_VIRTUALLY_FRAME" val="{&quot;height&quot;:344.85,&quot;left&quot;:393.75,&quot;top&quot;:97.15,&quot;width&quot;:575.25}"/>
</p:tagLst>
</file>

<file path=ppt/tags/tag161.xml><?xml version="1.0" encoding="utf-8"?>
<p:tagLst xmlns:p="http://schemas.openxmlformats.org/presentationml/2006/main">
  <p:tag name="KSO_WM_DIAGRAM_VIRTUALLY_FRAME" val="{&quot;height&quot;:344.85,&quot;left&quot;:393.75,&quot;top&quot;:97.15,&quot;width&quot;:575.25}"/>
</p:tagLst>
</file>

<file path=ppt/tags/tag162.xml><?xml version="1.0" encoding="utf-8"?>
<p:tagLst xmlns:p="http://schemas.openxmlformats.org/presentationml/2006/main">
  <p:tag name="KSO_WM_DIAGRAM_VIRTUALLY_FRAME" val="{&quot;height&quot;:344.85,&quot;left&quot;:393.75,&quot;top&quot;:97.15,&quot;width&quot;:575.25}"/>
</p:tagLst>
</file>

<file path=ppt/tags/tag163.xml><?xml version="1.0" encoding="utf-8"?>
<p:tagLst xmlns:p="http://schemas.openxmlformats.org/presentationml/2006/main">
  <p:tag name="KSO_WM_DIAGRAM_VIRTUALLY_FRAME" val="{&quot;height&quot;:344.85,&quot;left&quot;:393.75,&quot;top&quot;:97.15,&quot;width&quot;:575.25}"/>
</p:tagLst>
</file>

<file path=ppt/tags/tag164.xml><?xml version="1.0" encoding="utf-8"?>
<p:tagLst xmlns:p="http://schemas.openxmlformats.org/presentationml/2006/main">
  <p:tag name="KSO_WM_DIAGRAM_VIRTUALLY_FRAME" val="{&quot;height&quot;:344.85,&quot;left&quot;:393.75,&quot;top&quot;:97.15,&quot;width&quot;:575.25}"/>
</p:tagLst>
</file>

<file path=ppt/tags/tag165.xml><?xml version="1.0" encoding="utf-8"?>
<p:tagLst xmlns:p="http://schemas.openxmlformats.org/presentationml/2006/main">
  <p:tag name="KSO_WM_DIAGRAM_VIRTUALLY_FRAME" val="{&quot;height&quot;:344.85,&quot;left&quot;:393.75,&quot;top&quot;:97.15,&quot;width&quot;:575.25}"/>
</p:tagLst>
</file>

<file path=ppt/tags/tag166.xml><?xml version="1.0" encoding="utf-8"?>
<p:tagLst xmlns:p="http://schemas.openxmlformats.org/presentationml/2006/main">
  <p:tag name="KSO_WM_DIAGRAM_VIRTUALLY_FRAME" val="{&quot;height&quot;:344.85,&quot;left&quot;:393.75,&quot;top&quot;:97.15,&quot;width&quot;:575.25}"/>
</p:tagLst>
</file>

<file path=ppt/tags/tag167.xml><?xml version="1.0" encoding="utf-8"?>
<p:tagLst xmlns:p="http://schemas.openxmlformats.org/presentationml/2006/main">
  <p:tag name="resource_record_key" val="{&quot;10&quot;:[19968879]}"/>
</p:tagLst>
</file>

<file path=ppt/tags/tag17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18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19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2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20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21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22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23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24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25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26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27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28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29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3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30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31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32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33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34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35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36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37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38.xml><?xml version="1.0" encoding="utf-8"?>
<p:tagLst xmlns:p="http://schemas.openxmlformats.org/presentationml/2006/main">
  <p:tag name="KSO_WM_DIAGRAM_VIRTUALLY_FRAME" val="{&quot;height&quot;:342.7,&quot;left&quot;:407,&quot;top&quot;:121.55,&quot;width&quot;:441.3}"/>
</p:tagLst>
</file>

<file path=ppt/tags/tag39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4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40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41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42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43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44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45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46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47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48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49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5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50.xml><?xml version="1.0" encoding="utf-8"?>
<p:tagLst xmlns:p="http://schemas.openxmlformats.org/presentationml/2006/main">
  <p:tag name="KSO_WM_DIAGRAM_VIRTUALLY_FRAME" val="{&quot;height&quot;:355.55,&quot;left&quot;:45.4,&quot;top&quot;:110.85,&quot;width&quot;:859.95}"/>
</p:tagLst>
</file>

<file path=ppt/tags/tag51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52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53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54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55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56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57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58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59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6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60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61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62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63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64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65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66.xml><?xml version="1.0" encoding="utf-8"?>
<p:tagLst xmlns:p="http://schemas.openxmlformats.org/presentationml/2006/main">
  <p:tag name="KSO_WM_DIAGRAM_VIRTUALLY_FRAME" val="{&quot;height&quot;:382.1393427124253,&quot;left&quot;:62.885782977677536,&quot;top&quot;:97.41065728757471,&quot;width&quot;:823.4142170223225}"/>
</p:tagLst>
</file>

<file path=ppt/tags/tag67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68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69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7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70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71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72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73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74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75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76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77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78.xml><?xml version="1.0" encoding="utf-8"?>
<p:tagLst xmlns:p="http://schemas.openxmlformats.org/presentationml/2006/main">
  <p:tag name="KSO_WM_DIAGRAM_VIRTUALLY_FRAME" val="{&quot;height&quot;:339.0246915119646,&quot;left&quot;:53.68694045257812,&quot;top&quot;:118.0753084880354,&quot;width&quot;:815.6130595474218}"/>
</p:tagLst>
</file>

<file path=ppt/tags/tag79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8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80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81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82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83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84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85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86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87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88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89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9.xml><?xml version="1.0" encoding="utf-8"?>
<p:tagLst xmlns:p="http://schemas.openxmlformats.org/presentationml/2006/main">
  <p:tag name="KSO_WM_DIAGRAM_VIRTUALLY_FRAME" val="{&quot;height&quot;:379.5,&quot;left&quot;:414.85,&quot;top&quot;:94.75,&quot;width&quot;:524.8}"/>
</p:tagLst>
</file>

<file path=ppt/tags/tag90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91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92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93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94.xml><?xml version="1.0" encoding="utf-8"?>
<p:tagLst xmlns:p="http://schemas.openxmlformats.org/presentationml/2006/main">
  <p:tag name="KSO_WM_DIAGRAM_VIRTUALLY_FRAME" val="{&quot;height&quot;:385.25,&quot;left&quot;:75.65,&quot;top&quot;:97.55,&quot;width&quot;:777.9}"/>
</p:tagLst>
</file>

<file path=ppt/tags/tag95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96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97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98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ags/tag99.xml><?xml version="1.0" encoding="utf-8"?>
<p:tagLst xmlns:p="http://schemas.openxmlformats.org/presentationml/2006/main">
  <p:tag name="KSO_WM_DIAGRAM_VIRTUALLY_FRAME" val="{&quot;height&quot;:352.4,&quot;left&quot;:89.7,&quot;top&quot;:129.25,&quot;width&quot;:787.65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E2A3DF"/>
      </a:accent1>
      <a:accent2>
        <a:srgbClr val="5289ED"/>
      </a:accent2>
      <a:accent3>
        <a:srgbClr val="67E5FC"/>
      </a:accent3>
      <a:accent4>
        <a:srgbClr val="D9EBF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E2A3DF"/>
      </a:accent1>
      <a:accent2>
        <a:srgbClr val="5289ED"/>
      </a:accent2>
      <a:accent3>
        <a:srgbClr val="67E5FC"/>
      </a:accent3>
      <a:accent4>
        <a:srgbClr val="D9EBF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E2A3DF"/>
      </a:accent1>
      <a:accent2>
        <a:srgbClr val="5289ED"/>
      </a:accent2>
      <a:accent3>
        <a:srgbClr val="67E5FC"/>
      </a:accent3>
      <a:accent4>
        <a:srgbClr val="D9EBF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2629</Words>
  <Application>WPS 演示</Application>
  <PresentationFormat>On-screen Show (16:9)</PresentationFormat>
  <Paragraphs>316</Paragraphs>
  <Slides>31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MiSans</vt:lpstr>
      <vt:lpstr>MiSans</vt:lpstr>
      <vt:lpstr>微软雅黑</vt:lpstr>
      <vt:lpstr>微软雅黑</vt:lpstr>
      <vt:lpstr>Calibri</vt:lpstr>
      <vt:lpstr>Arial Unicode MS</vt:lpstr>
      <vt:lpstr>等线</vt:lpstr>
      <vt:lpstr>Custom Theme</vt:lpstr>
      <vt:lpstr>1_Custom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朱红娟</cp:lastModifiedBy>
  <cp:revision>34</cp:revision>
  <dcterms:created xsi:type="dcterms:W3CDTF">2025-07-18T05:26:00Z</dcterms:created>
  <dcterms:modified xsi:type="dcterms:W3CDTF">2025-07-18T12:33:13Z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B058167874DF42659AA27919C1626FB8_13</vt:lpwstr>
  </property>
  <property fmtid="{D5CDD505-2E9C-101B-9397-08002B2CF9AE}" pid="3" name="KSOProductBuildVer">
    <vt:lpwstr>2052-12.1.0.21541</vt:lpwstr>
  </property>
</Properties>
</file>